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9"/>
  </p:notesMasterIdLst>
  <p:sldIdLst>
    <p:sldId id="256" r:id="rId2"/>
    <p:sldId id="261" r:id="rId3"/>
    <p:sldId id="259" r:id="rId4"/>
    <p:sldId id="268" r:id="rId5"/>
    <p:sldId id="269" r:id="rId6"/>
    <p:sldId id="257" r:id="rId7"/>
    <p:sldId id="270" r:id="rId8"/>
    <p:sldId id="266" r:id="rId9"/>
    <p:sldId id="265" r:id="rId10"/>
    <p:sldId id="271" r:id="rId11"/>
    <p:sldId id="272" r:id="rId12"/>
    <p:sldId id="287" r:id="rId13"/>
    <p:sldId id="273" r:id="rId14"/>
    <p:sldId id="274" r:id="rId15"/>
    <p:sldId id="275" r:id="rId16"/>
    <p:sldId id="276" r:id="rId17"/>
    <p:sldId id="277" r:id="rId18"/>
    <p:sldId id="278" r:id="rId19"/>
    <p:sldId id="279" r:id="rId20"/>
    <p:sldId id="280" r:id="rId21"/>
    <p:sldId id="281" r:id="rId22"/>
    <p:sldId id="282" r:id="rId23"/>
    <p:sldId id="285" r:id="rId24"/>
    <p:sldId id="286" r:id="rId25"/>
    <p:sldId id="258" r:id="rId26"/>
    <p:sldId id="260" r:id="rId27"/>
    <p:sldId id="262"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772C"/>
    <a:srgbClr val="EE741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814"/>
    <p:restoredTop sz="95996"/>
  </p:normalViewPr>
  <p:slideViewPr>
    <p:cSldViewPr snapToGrid="0" snapToObjects="1">
      <p:cViewPr>
        <p:scale>
          <a:sx n="149" d="100"/>
          <a:sy n="149" d="100"/>
        </p:scale>
        <p:origin x="808" y="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_rels/data2.xml.rels><?xml version="1.0" encoding="UTF-8" standalone="yes"?>
<Relationships xmlns="http://schemas.openxmlformats.org/package/2006/relationships"><Relationship Id="rId2" Type="http://schemas.openxmlformats.org/officeDocument/2006/relationships/image" Target="../media/image3.svg"/><Relationship Id="rId1" Type="http://schemas.openxmlformats.org/officeDocument/2006/relationships/image" Target="../media/image2.png"/></Relationships>
</file>

<file path=ppt/diagrams/_rels/data4.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2.xml.rels><?xml version="1.0" encoding="UTF-8" standalone="yes"?>
<Relationships xmlns="http://schemas.openxmlformats.org/package/2006/relationships"><Relationship Id="rId2" Type="http://schemas.openxmlformats.org/officeDocument/2006/relationships/image" Target="../media/image3.svg"/><Relationship Id="rId1" Type="http://schemas.openxmlformats.org/officeDocument/2006/relationships/image" Target="../media/image2.png"/></Relationships>
</file>

<file path=ppt/diagrams/_rels/drawing4.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1DFA63-EA18-2542-9390-DB4CFDD956B6}" type="doc">
      <dgm:prSet loTypeId="urn:microsoft.com/office/officeart/2005/8/layout/process1" loCatId="" qsTypeId="urn:microsoft.com/office/officeart/2005/8/quickstyle/3d1" qsCatId="3D" csTypeId="urn:microsoft.com/office/officeart/2005/8/colors/accent1_2" csCatId="accent1" phldr="1"/>
      <dgm:spPr/>
      <dgm:t>
        <a:bodyPr/>
        <a:lstStyle/>
        <a:p>
          <a:endParaRPr lang="en-US"/>
        </a:p>
      </dgm:t>
    </dgm:pt>
    <dgm:pt modelId="{4E70D737-8EA2-D24C-B854-962ACDC08A91}">
      <dgm:prSet phldrT="[Text]"/>
      <dgm:spPr/>
      <dgm:t>
        <a:bodyPr/>
        <a:lstStyle/>
        <a:p>
          <a:r>
            <a:rPr lang="en-US" dirty="0"/>
            <a:t>Data Cleaning</a:t>
          </a:r>
        </a:p>
      </dgm:t>
    </dgm:pt>
    <dgm:pt modelId="{77C26CAE-E839-C049-9D85-C0F166EAB46C}" type="parTrans" cxnId="{3063A8ED-9E7C-E646-A23B-11334A3BF124}">
      <dgm:prSet/>
      <dgm:spPr/>
      <dgm:t>
        <a:bodyPr/>
        <a:lstStyle/>
        <a:p>
          <a:endParaRPr lang="en-US"/>
        </a:p>
      </dgm:t>
    </dgm:pt>
    <dgm:pt modelId="{26A1C115-230B-9147-B664-D9DA5A2E6A7A}" type="sibTrans" cxnId="{3063A8ED-9E7C-E646-A23B-11334A3BF124}">
      <dgm:prSet/>
      <dgm:spPr/>
      <dgm:t>
        <a:bodyPr/>
        <a:lstStyle/>
        <a:p>
          <a:endParaRPr lang="en-US"/>
        </a:p>
      </dgm:t>
    </dgm:pt>
    <dgm:pt modelId="{58266D1E-F3A5-4644-ADC9-76107D5A615B}">
      <dgm:prSet phldrT="[Text]"/>
      <dgm:spPr/>
      <dgm:t>
        <a:bodyPr/>
        <a:lstStyle/>
        <a:p>
          <a:r>
            <a:rPr lang="en-US" dirty="0"/>
            <a:t>Map Reduce</a:t>
          </a:r>
        </a:p>
      </dgm:t>
    </dgm:pt>
    <dgm:pt modelId="{8361F838-5D46-6D47-AA6E-C9509A76EC57}" type="parTrans" cxnId="{8831B345-5791-9340-A689-231E67C3667C}">
      <dgm:prSet/>
      <dgm:spPr/>
      <dgm:t>
        <a:bodyPr/>
        <a:lstStyle/>
        <a:p>
          <a:endParaRPr lang="en-US"/>
        </a:p>
      </dgm:t>
    </dgm:pt>
    <dgm:pt modelId="{ECA47990-7E21-E647-B085-53F0AD676B18}" type="sibTrans" cxnId="{8831B345-5791-9340-A689-231E67C3667C}">
      <dgm:prSet/>
      <dgm:spPr/>
      <dgm:t>
        <a:bodyPr/>
        <a:lstStyle/>
        <a:p>
          <a:endParaRPr lang="en-US"/>
        </a:p>
      </dgm:t>
    </dgm:pt>
    <dgm:pt modelId="{073D3093-527B-F04E-BEBD-4CCE4D25EF77}">
      <dgm:prSet phldrT="[Text]"/>
      <dgm:spPr/>
      <dgm:t>
        <a:bodyPr/>
        <a:lstStyle/>
        <a:p>
          <a:r>
            <a:rPr lang="en-US" dirty="0"/>
            <a:t>Data Visualization</a:t>
          </a:r>
        </a:p>
      </dgm:t>
    </dgm:pt>
    <dgm:pt modelId="{FDB379D5-334B-4148-A3AA-BF809F780DCB}" type="parTrans" cxnId="{7B9308AD-7A21-754C-B7D9-3959E12E66BC}">
      <dgm:prSet/>
      <dgm:spPr/>
      <dgm:t>
        <a:bodyPr/>
        <a:lstStyle/>
        <a:p>
          <a:endParaRPr lang="en-US"/>
        </a:p>
      </dgm:t>
    </dgm:pt>
    <dgm:pt modelId="{AF7F536F-2AC9-D941-ADB8-570E98B2C025}" type="sibTrans" cxnId="{7B9308AD-7A21-754C-B7D9-3959E12E66BC}">
      <dgm:prSet/>
      <dgm:spPr/>
      <dgm:t>
        <a:bodyPr/>
        <a:lstStyle/>
        <a:p>
          <a:endParaRPr lang="en-US"/>
        </a:p>
      </dgm:t>
    </dgm:pt>
    <dgm:pt modelId="{21746DF6-E474-5145-B523-DB095CFBE7E0}">
      <dgm:prSet/>
      <dgm:spPr/>
      <dgm:t>
        <a:bodyPr/>
        <a:lstStyle/>
        <a:p>
          <a:r>
            <a:rPr lang="en-US" dirty="0"/>
            <a:t>Building Web  Interface</a:t>
          </a:r>
        </a:p>
      </dgm:t>
    </dgm:pt>
    <dgm:pt modelId="{6876F9E8-47F6-CC4A-A685-4BCB5ED3BDE4}" type="parTrans" cxnId="{31FD7A24-4BCC-CF4F-A94A-3618878218CE}">
      <dgm:prSet/>
      <dgm:spPr/>
      <dgm:t>
        <a:bodyPr/>
        <a:lstStyle/>
        <a:p>
          <a:endParaRPr lang="en-US"/>
        </a:p>
      </dgm:t>
    </dgm:pt>
    <dgm:pt modelId="{05A6A69F-F022-BB4D-8515-BDF71B1D7FA1}" type="sibTrans" cxnId="{31FD7A24-4BCC-CF4F-A94A-3618878218CE}">
      <dgm:prSet/>
      <dgm:spPr/>
      <dgm:t>
        <a:bodyPr/>
        <a:lstStyle/>
        <a:p>
          <a:endParaRPr lang="en-US"/>
        </a:p>
      </dgm:t>
    </dgm:pt>
    <dgm:pt modelId="{B3225551-7ED6-CA46-8263-CD4FAA5C9A0A}">
      <dgm:prSet/>
      <dgm:spPr/>
      <dgm:t>
        <a:bodyPr/>
        <a:lstStyle/>
        <a:p>
          <a:r>
            <a:rPr lang="en-US" dirty="0"/>
            <a:t>Data Reframing</a:t>
          </a:r>
        </a:p>
      </dgm:t>
    </dgm:pt>
    <dgm:pt modelId="{4DEFEC61-E945-5547-8186-E3AEBE407202}" type="parTrans" cxnId="{CA766226-5E47-4A44-9F36-D7D7711E5695}">
      <dgm:prSet/>
      <dgm:spPr/>
      <dgm:t>
        <a:bodyPr/>
        <a:lstStyle/>
        <a:p>
          <a:endParaRPr lang="en-US"/>
        </a:p>
      </dgm:t>
    </dgm:pt>
    <dgm:pt modelId="{673C04A9-F556-A74A-A345-E0B2B0238193}" type="sibTrans" cxnId="{CA766226-5E47-4A44-9F36-D7D7711E5695}">
      <dgm:prSet/>
      <dgm:spPr/>
      <dgm:t>
        <a:bodyPr/>
        <a:lstStyle/>
        <a:p>
          <a:endParaRPr lang="en-US"/>
        </a:p>
      </dgm:t>
    </dgm:pt>
    <dgm:pt modelId="{FFC85B86-9438-0A45-8083-8DCE8282029C}" type="pres">
      <dgm:prSet presAssocID="{3B1DFA63-EA18-2542-9390-DB4CFDD956B6}" presName="Name0" presStyleCnt="0">
        <dgm:presLayoutVars>
          <dgm:dir/>
          <dgm:resizeHandles val="exact"/>
        </dgm:presLayoutVars>
      </dgm:prSet>
      <dgm:spPr/>
    </dgm:pt>
    <dgm:pt modelId="{6260E733-313E-444A-B74A-AA14ED8B2817}" type="pres">
      <dgm:prSet presAssocID="{4E70D737-8EA2-D24C-B854-962ACDC08A91}" presName="node" presStyleLbl="node1" presStyleIdx="0" presStyleCnt="5">
        <dgm:presLayoutVars>
          <dgm:bulletEnabled val="1"/>
        </dgm:presLayoutVars>
      </dgm:prSet>
      <dgm:spPr/>
    </dgm:pt>
    <dgm:pt modelId="{3D8856D0-FEA4-F14F-912A-8BC7FB0B7EBE}" type="pres">
      <dgm:prSet presAssocID="{26A1C115-230B-9147-B664-D9DA5A2E6A7A}" presName="sibTrans" presStyleLbl="sibTrans2D1" presStyleIdx="0" presStyleCnt="4"/>
      <dgm:spPr/>
    </dgm:pt>
    <dgm:pt modelId="{233E1143-EEF9-F546-A3E1-CF87E468769F}" type="pres">
      <dgm:prSet presAssocID="{26A1C115-230B-9147-B664-D9DA5A2E6A7A}" presName="connectorText" presStyleLbl="sibTrans2D1" presStyleIdx="0" presStyleCnt="4"/>
      <dgm:spPr/>
    </dgm:pt>
    <dgm:pt modelId="{103EC1EA-6A51-DF49-B4F6-1970F5281B48}" type="pres">
      <dgm:prSet presAssocID="{B3225551-7ED6-CA46-8263-CD4FAA5C9A0A}" presName="node" presStyleLbl="node1" presStyleIdx="1" presStyleCnt="5">
        <dgm:presLayoutVars>
          <dgm:bulletEnabled val="1"/>
        </dgm:presLayoutVars>
      </dgm:prSet>
      <dgm:spPr/>
    </dgm:pt>
    <dgm:pt modelId="{AE1DC22B-6C76-204F-82E2-CD66B3E70EDA}" type="pres">
      <dgm:prSet presAssocID="{673C04A9-F556-A74A-A345-E0B2B0238193}" presName="sibTrans" presStyleLbl="sibTrans2D1" presStyleIdx="1" presStyleCnt="4"/>
      <dgm:spPr/>
    </dgm:pt>
    <dgm:pt modelId="{761C9723-F1D2-6041-AFCE-2FFDA9BC0AEB}" type="pres">
      <dgm:prSet presAssocID="{673C04A9-F556-A74A-A345-E0B2B0238193}" presName="connectorText" presStyleLbl="sibTrans2D1" presStyleIdx="1" presStyleCnt="4"/>
      <dgm:spPr/>
    </dgm:pt>
    <dgm:pt modelId="{41679D53-72E1-D04F-A966-501A74C09C4E}" type="pres">
      <dgm:prSet presAssocID="{58266D1E-F3A5-4644-ADC9-76107D5A615B}" presName="node" presStyleLbl="node1" presStyleIdx="2" presStyleCnt="5">
        <dgm:presLayoutVars>
          <dgm:bulletEnabled val="1"/>
        </dgm:presLayoutVars>
      </dgm:prSet>
      <dgm:spPr/>
    </dgm:pt>
    <dgm:pt modelId="{A89036B2-EB34-DF47-9B42-F4EA5B9865C4}" type="pres">
      <dgm:prSet presAssocID="{ECA47990-7E21-E647-B085-53F0AD676B18}" presName="sibTrans" presStyleLbl="sibTrans2D1" presStyleIdx="2" presStyleCnt="4"/>
      <dgm:spPr/>
    </dgm:pt>
    <dgm:pt modelId="{3427DD88-44D8-B240-AFFE-24F4B8722D97}" type="pres">
      <dgm:prSet presAssocID="{ECA47990-7E21-E647-B085-53F0AD676B18}" presName="connectorText" presStyleLbl="sibTrans2D1" presStyleIdx="2" presStyleCnt="4"/>
      <dgm:spPr/>
    </dgm:pt>
    <dgm:pt modelId="{02CB6229-3909-5F45-B13F-9469F86E66D1}" type="pres">
      <dgm:prSet presAssocID="{073D3093-527B-F04E-BEBD-4CCE4D25EF77}" presName="node" presStyleLbl="node1" presStyleIdx="3" presStyleCnt="5">
        <dgm:presLayoutVars>
          <dgm:bulletEnabled val="1"/>
        </dgm:presLayoutVars>
      </dgm:prSet>
      <dgm:spPr/>
    </dgm:pt>
    <dgm:pt modelId="{E1BE3B74-D035-A642-AC63-08EF84CBE9DC}" type="pres">
      <dgm:prSet presAssocID="{AF7F536F-2AC9-D941-ADB8-570E98B2C025}" presName="sibTrans" presStyleLbl="sibTrans2D1" presStyleIdx="3" presStyleCnt="4"/>
      <dgm:spPr/>
    </dgm:pt>
    <dgm:pt modelId="{D320ADA7-795B-AA46-B6F9-04D3FDC02CCD}" type="pres">
      <dgm:prSet presAssocID="{AF7F536F-2AC9-D941-ADB8-570E98B2C025}" presName="connectorText" presStyleLbl="sibTrans2D1" presStyleIdx="3" presStyleCnt="4"/>
      <dgm:spPr/>
    </dgm:pt>
    <dgm:pt modelId="{0BBA5485-AF56-724B-A8BB-FD51FA65D1D1}" type="pres">
      <dgm:prSet presAssocID="{21746DF6-E474-5145-B523-DB095CFBE7E0}" presName="node" presStyleLbl="node1" presStyleIdx="4" presStyleCnt="5">
        <dgm:presLayoutVars>
          <dgm:bulletEnabled val="1"/>
        </dgm:presLayoutVars>
      </dgm:prSet>
      <dgm:spPr/>
    </dgm:pt>
  </dgm:ptLst>
  <dgm:cxnLst>
    <dgm:cxn modelId="{FBD26B11-487D-F940-9D3E-96046E65EF87}" type="presOf" srcId="{3B1DFA63-EA18-2542-9390-DB4CFDD956B6}" destId="{FFC85B86-9438-0A45-8083-8DCE8282029C}" srcOrd="0" destOrd="0" presId="urn:microsoft.com/office/officeart/2005/8/layout/process1"/>
    <dgm:cxn modelId="{8D3FC914-0AFB-6441-9034-4338C4D6D873}" type="presOf" srcId="{B3225551-7ED6-CA46-8263-CD4FAA5C9A0A}" destId="{103EC1EA-6A51-DF49-B4F6-1970F5281B48}" srcOrd="0" destOrd="0" presId="urn:microsoft.com/office/officeart/2005/8/layout/process1"/>
    <dgm:cxn modelId="{CEF6151B-726F-334A-906E-4CAAE2ECAB75}" type="presOf" srcId="{673C04A9-F556-A74A-A345-E0B2B0238193}" destId="{761C9723-F1D2-6041-AFCE-2FFDA9BC0AEB}" srcOrd="1" destOrd="0" presId="urn:microsoft.com/office/officeart/2005/8/layout/process1"/>
    <dgm:cxn modelId="{96AF4221-C8D4-784F-8ADD-50A8C588C550}" type="presOf" srcId="{21746DF6-E474-5145-B523-DB095CFBE7E0}" destId="{0BBA5485-AF56-724B-A8BB-FD51FA65D1D1}" srcOrd="0" destOrd="0" presId="urn:microsoft.com/office/officeart/2005/8/layout/process1"/>
    <dgm:cxn modelId="{31FD7A24-4BCC-CF4F-A94A-3618878218CE}" srcId="{3B1DFA63-EA18-2542-9390-DB4CFDD956B6}" destId="{21746DF6-E474-5145-B523-DB095CFBE7E0}" srcOrd="4" destOrd="0" parTransId="{6876F9E8-47F6-CC4A-A685-4BCB5ED3BDE4}" sibTransId="{05A6A69F-F022-BB4D-8515-BDF71B1D7FA1}"/>
    <dgm:cxn modelId="{CA766226-5E47-4A44-9F36-D7D7711E5695}" srcId="{3B1DFA63-EA18-2542-9390-DB4CFDD956B6}" destId="{B3225551-7ED6-CA46-8263-CD4FAA5C9A0A}" srcOrd="1" destOrd="0" parTransId="{4DEFEC61-E945-5547-8186-E3AEBE407202}" sibTransId="{673C04A9-F556-A74A-A345-E0B2B0238193}"/>
    <dgm:cxn modelId="{F8D1A732-11A8-F84C-A109-3BFA6A937C29}" type="presOf" srcId="{073D3093-527B-F04E-BEBD-4CCE4D25EF77}" destId="{02CB6229-3909-5F45-B13F-9469F86E66D1}" srcOrd="0" destOrd="0" presId="urn:microsoft.com/office/officeart/2005/8/layout/process1"/>
    <dgm:cxn modelId="{E2BFB13E-3515-494B-83F7-F16446200575}" type="presOf" srcId="{4E70D737-8EA2-D24C-B854-962ACDC08A91}" destId="{6260E733-313E-444A-B74A-AA14ED8B2817}" srcOrd="0" destOrd="0" presId="urn:microsoft.com/office/officeart/2005/8/layout/process1"/>
    <dgm:cxn modelId="{8831B345-5791-9340-A689-231E67C3667C}" srcId="{3B1DFA63-EA18-2542-9390-DB4CFDD956B6}" destId="{58266D1E-F3A5-4644-ADC9-76107D5A615B}" srcOrd="2" destOrd="0" parTransId="{8361F838-5D46-6D47-AA6E-C9509A76EC57}" sibTransId="{ECA47990-7E21-E647-B085-53F0AD676B18}"/>
    <dgm:cxn modelId="{63AF4A48-DDE6-BD46-8400-B4D40E61777A}" type="presOf" srcId="{ECA47990-7E21-E647-B085-53F0AD676B18}" destId="{A89036B2-EB34-DF47-9B42-F4EA5B9865C4}" srcOrd="0" destOrd="0" presId="urn:microsoft.com/office/officeart/2005/8/layout/process1"/>
    <dgm:cxn modelId="{02BA9F4E-8EB9-A244-9152-3628C5664A73}" type="presOf" srcId="{ECA47990-7E21-E647-B085-53F0AD676B18}" destId="{3427DD88-44D8-B240-AFFE-24F4B8722D97}" srcOrd="1" destOrd="0" presId="urn:microsoft.com/office/officeart/2005/8/layout/process1"/>
    <dgm:cxn modelId="{FB0FA993-0545-BA4B-BB10-259BCF35E75B}" type="presOf" srcId="{58266D1E-F3A5-4644-ADC9-76107D5A615B}" destId="{41679D53-72E1-D04F-A966-501A74C09C4E}" srcOrd="0" destOrd="0" presId="urn:microsoft.com/office/officeart/2005/8/layout/process1"/>
    <dgm:cxn modelId="{7B9308AD-7A21-754C-B7D9-3959E12E66BC}" srcId="{3B1DFA63-EA18-2542-9390-DB4CFDD956B6}" destId="{073D3093-527B-F04E-BEBD-4CCE4D25EF77}" srcOrd="3" destOrd="0" parTransId="{FDB379D5-334B-4148-A3AA-BF809F780DCB}" sibTransId="{AF7F536F-2AC9-D941-ADB8-570E98B2C025}"/>
    <dgm:cxn modelId="{03B19DC2-325F-434D-8BF4-2790861190FC}" type="presOf" srcId="{26A1C115-230B-9147-B664-D9DA5A2E6A7A}" destId="{3D8856D0-FEA4-F14F-912A-8BC7FB0B7EBE}" srcOrd="0" destOrd="0" presId="urn:microsoft.com/office/officeart/2005/8/layout/process1"/>
    <dgm:cxn modelId="{BDAB5AC8-BDBC-6247-9EE7-6F7D919B2D93}" type="presOf" srcId="{26A1C115-230B-9147-B664-D9DA5A2E6A7A}" destId="{233E1143-EEF9-F546-A3E1-CF87E468769F}" srcOrd="1" destOrd="0" presId="urn:microsoft.com/office/officeart/2005/8/layout/process1"/>
    <dgm:cxn modelId="{39E3B0CB-5D52-2C49-B253-66210D19C2B5}" type="presOf" srcId="{AF7F536F-2AC9-D941-ADB8-570E98B2C025}" destId="{E1BE3B74-D035-A642-AC63-08EF84CBE9DC}" srcOrd="0" destOrd="0" presId="urn:microsoft.com/office/officeart/2005/8/layout/process1"/>
    <dgm:cxn modelId="{3063A8ED-9E7C-E646-A23B-11334A3BF124}" srcId="{3B1DFA63-EA18-2542-9390-DB4CFDD956B6}" destId="{4E70D737-8EA2-D24C-B854-962ACDC08A91}" srcOrd="0" destOrd="0" parTransId="{77C26CAE-E839-C049-9D85-C0F166EAB46C}" sibTransId="{26A1C115-230B-9147-B664-D9DA5A2E6A7A}"/>
    <dgm:cxn modelId="{08A221F2-4EE7-B441-8422-005D748F6BCE}" type="presOf" srcId="{AF7F536F-2AC9-D941-ADB8-570E98B2C025}" destId="{D320ADA7-795B-AA46-B6F9-04D3FDC02CCD}" srcOrd="1" destOrd="0" presId="urn:microsoft.com/office/officeart/2005/8/layout/process1"/>
    <dgm:cxn modelId="{7286EFF3-8A60-964F-82F2-5DF3A15A6F79}" type="presOf" srcId="{673C04A9-F556-A74A-A345-E0B2B0238193}" destId="{AE1DC22B-6C76-204F-82E2-CD66B3E70EDA}" srcOrd="0" destOrd="0" presId="urn:microsoft.com/office/officeart/2005/8/layout/process1"/>
    <dgm:cxn modelId="{EE24B07E-9E25-4D4B-B0EB-B496453FA745}" type="presParOf" srcId="{FFC85B86-9438-0A45-8083-8DCE8282029C}" destId="{6260E733-313E-444A-B74A-AA14ED8B2817}" srcOrd="0" destOrd="0" presId="urn:microsoft.com/office/officeart/2005/8/layout/process1"/>
    <dgm:cxn modelId="{AF986382-546B-9544-BAB4-E03FB3E63839}" type="presParOf" srcId="{FFC85B86-9438-0A45-8083-8DCE8282029C}" destId="{3D8856D0-FEA4-F14F-912A-8BC7FB0B7EBE}" srcOrd="1" destOrd="0" presId="urn:microsoft.com/office/officeart/2005/8/layout/process1"/>
    <dgm:cxn modelId="{E7872185-2D15-4143-B5AB-BE514EA8ADCB}" type="presParOf" srcId="{3D8856D0-FEA4-F14F-912A-8BC7FB0B7EBE}" destId="{233E1143-EEF9-F546-A3E1-CF87E468769F}" srcOrd="0" destOrd="0" presId="urn:microsoft.com/office/officeart/2005/8/layout/process1"/>
    <dgm:cxn modelId="{799602FD-E459-C943-9059-59E7CC22997E}" type="presParOf" srcId="{FFC85B86-9438-0A45-8083-8DCE8282029C}" destId="{103EC1EA-6A51-DF49-B4F6-1970F5281B48}" srcOrd="2" destOrd="0" presId="urn:microsoft.com/office/officeart/2005/8/layout/process1"/>
    <dgm:cxn modelId="{64E3C427-5C10-0B45-981F-A842CA5D6FC9}" type="presParOf" srcId="{FFC85B86-9438-0A45-8083-8DCE8282029C}" destId="{AE1DC22B-6C76-204F-82E2-CD66B3E70EDA}" srcOrd="3" destOrd="0" presId="urn:microsoft.com/office/officeart/2005/8/layout/process1"/>
    <dgm:cxn modelId="{244FE6D9-3B4E-754A-8646-A958FACA24F8}" type="presParOf" srcId="{AE1DC22B-6C76-204F-82E2-CD66B3E70EDA}" destId="{761C9723-F1D2-6041-AFCE-2FFDA9BC0AEB}" srcOrd="0" destOrd="0" presId="urn:microsoft.com/office/officeart/2005/8/layout/process1"/>
    <dgm:cxn modelId="{DA3ACC92-D73C-9E49-93D3-B5A5CD790271}" type="presParOf" srcId="{FFC85B86-9438-0A45-8083-8DCE8282029C}" destId="{41679D53-72E1-D04F-A966-501A74C09C4E}" srcOrd="4" destOrd="0" presId="urn:microsoft.com/office/officeart/2005/8/layout/process1"/>
    <dgm:cxn modelId="{F2E54983-2460-EF43-9173-C65944D2F3A1}" type="presParOf" srcId="{FFC85B86-9438-0A45-8083-8DCE8282029C}" destId="{A89036B2-EB34-DF47-9B42-F4EA5B9865C4}" srcOrd="5" destOrd="0" presId="urn:microsoft.com/office/officeart/2005/8/layout/process1"/>
    <dgm:cxn modelId="{B6275869-BB9D-FA41-BEFE-B5C99138BB59}" type="presParOf" srcId="{A89036B2-EB34-DF47-9B42-F4EA5B9865C4}" destId="{3427DD88-44D8-B240-AFFE-24F4B8722D97}" srcOrd="0" destOrd="0" presId="urn:microsoft.com/office/officeart/2005/8/layout/process1"/>
    <dgm:cxn modelId="{E4F9113E-F824-3446-80F1-429E9D977AE5}" type="presParOf" srcId="{FFC85B86-9438-0A45-8083-8DCE8282029C}" destId="{02CB6229-3909-5F45-B13F-9469F86E66D1}" srcOrd="6" destOrd="0" presId="urn:microsoft.com/office/officeart/2005/8/layout/process1"/>
    <dgm:cxn modelId="{C77EEBBA-2E9F-EE40-A20B-F7E842739B66}" type="presParOf" srcId="{FFC85B86-9438-0A45-8083-8DCE8282029C}" destId="{E1BE3B74-D035-A642-AC63-08EF84CBE9DC}" srcOrd="7" destOrd="0" presId="urn:microsoft.com/office/officeart/2005/8/layout/process1"/>
    <dgm:cxn modelId="{1D76C025-65C1-B347-AF80-D885683BD8B6}" type="presParOf" srcId="{E1BE3B74-D035-A642-AC63-08EF84CBE9DC}" destId="{D320ADA7-795B-AA46-B6F9-04D3FDC02CCD}" srcOrd="0" destOrd="0" presId="urn:microsoft.com/office/officeart/2005/8/layout/process1"/>
    <dgm:cxn modelId="{05870DA9-F5FE-674D-8FB9-3E68C2A571DF}" type="presParOf" srcId="{FFC85B86-9438-0A45-8083-8DCE8282029C}" destId="{0BBA5485-AF56-724B-A8BB-FD51FA65D1D1}"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3EEBED-EE07-4E42-879C-89284B5BF985}" type="doc">
      <dgm:prSet loTypeId="urn:microsoft.com/office/officeart/2005/8/layout/radial2" loCatId="relationship" qsTypeId="urn:microsoft.com/office/officeart/2005/8/quickstyle/simple3" qsCatId="simple" csTypeId="urn:microsoft.com/office/officeart/2005/8/colors/accent1_2" csCatId="accent1" phldr="1"/>
      <dgm:spPr/>
      <dgm:t>
        <a:bodyPr/>
        <a:lstStyle/>
        <a:p>
          <a:endParaRPr lang="en-US"/>
        </a:p>
      </dgm:t>
    </dgm:pt>
    <dgm:pt modelId="{50CF48F2-BDC2-490C-8066-D649B430F6AA}">
      <dgm:prSet phldrT="[Text]" phldr="0" custT="1"/>
      <dgm:spPr/>
      <dgm:t>
        <a:bodyPr/>
        <a:lstStyle/>
        <a:p>
          <a:pPr rtl="0"/>
          <a:r>
            <a:rPr lang="en-US" sz="900" b="1" dirty="0">
              <a:latin typeface="Times New Roman"/>
              <a:cs typeface="Times New Roman"/>
            </a:rPr>
            <a:t>OP_UNIQUE_CARRIER</a:t>
          </a:r>
          <a:r>
            <a:rPr lang="en-US" sz="900" dirty="0">
              <a:latin typeface="Times New Roman"/>
              <a:cs typeface="Times New Roman"/>
            </a:rPr>
            <a:t>: Unique Carrier Code. </a:t>
          </a:r>
        </a:p>
      </dgm:t>
    </dgm:pt>
    <dgm:pt modelId="{074129CF-3020-49DA-A1AC-E0A6B3ACA402}" type="parTrans" cxnId="{171C0201-4E69-44DC-8E24-1381165A8BEA}">
      <dgm:prSet/>
      <dgm:spPr/>
      <dgm:t>
        <a:bodyPr/>
        <a:lstStyle/>
        <a:p>
          <a:endParaRPr lang="en-US" sz="900"/>
        </a:p>
      </dgm:t>
    </dgm:pt>
    <dgm:pt modelId="{7B9ED27B-6354-431D-B911-16A22FA29F1E}" type="sibTrans" cxnId="{171C0201-4E69-44DC-8E24-1381165A8BEA}">
      <dgm:prSet/>
      <dgm:spPr/>
      <dgm:t>
        <a:bodyPr/>
        <a:lstStyle/>
        <a:p>
          <a:endParaRPr lang="en-US" sz="900"/>
        </a:p>
      </dgm:t>
    </dgm:pt>
    <dgm:pt modelId="{34DF8061-BA0E-4893-980E-15A9B339914E}">
      <dgm:prSet phldrT="[Text]" phldr="0" custT="1"/>
      <dgm:spPr/>
      <dgm:t>
        <a:bodyPr/>
        <a:lstStyle/>
        <a:p>
          <a:pPr rtl="0"/>
          <a:r>
            <a:rPr lang="en-US" sz="900" b="1" dirty="0">
              <a:latin typeface="Times New Roman"/>
              <a:cs typeface="Times New Roman"/>
            </a:rPr>
            <a:t>ORIGIN_AIRPORT_ID</a:t>
          </a:r>
          <a:r>
            <a:rPr lang="en-US" sz="900" dirty="0">
              <a:latin typeface="Times New Roman"/>
              <a:cs typeface="Times New Roman"/>
            </a:rPr>
            <a:t>: Origin Airport, Airport ID. </a:t>
          </a:r>
        </a:p>
      </dgm:t>
    </dgm:pt>
    <dgm:pt modelId="{1211FFA8-A8B5-4E63-93BA-B55ACE3DA01C}" type="parTrans" cxnId="{1ED134B1-E680-473D-8121-8DD38E5D4A18}">
      <dgm:prSet/>
      <dgm:spPr/>
      <dgm:t>
        <a:bodyPr/>
        <a:lstStyle/>
        <a:p>
          <a:endParaRPr lang="en-US" sz="900"/>
        </a:p>
      </dgm:t>
    </dgm:pt>
    <dgm:pt modelId="{2F298693-724B-4D6A-A027-5EC19B52B67A}" type="sibTrans" cxnId="{1ED134B1-E680-473D-8121-8DD38E5D4A18}">
      <dgm:prSet/>
      <dgm:spPr/>
      <dgm:t>
        <a:bodyPr/>
        <a:lstStyle/>
        <a:p>
          <a:endParaRPr lang="en-US" sz="900"/>
        </a:p>
      </dgm:t>
    </dgm:pt>
    <dgm:pt modelId="{C300422B-828C-44C5-B4F2-1D2689228F69}">
      <dgm:prSet phldrT="[Text]" phldr="0" custT="1"/>
      <dgm:spPr/>
      <dgm:t>
        <a:bodyPr/>
        <a:lstStyle/>
        <a:p>
          <a:pPr rtl="0"/>
          <a:r>
            <a:rPr lang="en-US" sz="900" b="1" dirty="0">
              <a:latin typeface="Times New Roman"/>
              <a:cs typeface="Times New Roman"/>
            </a:rPr>
            <a:t>ORIGIN_STATE_NM</a:t>
          </a:r>
          <a:r>
            <a:rPr lang="en-US" sz="900" dirty="0">
              <a:latin typeface="Times New Roman"/>
              <a:cs typeface="Times New Roman"/>
            </a:rPr>
            <a:t>: Origin Airport, State Name.</a:t>
          </a:r>
        </a:p>
      </dgm:t>
    </dgm:pt>
    <dgm:pt modelId="{DACF0B02-1C1C-4360-B01C-2F290F6666E5}" type="parTrans" cxnId="{5F62CAF5-93F8-4518-BE89-902C5A11CA00}">
      <dgm:prSet/>
      <dgm:spPr/>
      <dgm:t>
        <a:bodyPr/>
        <a:lstStyle/>
        <a:p>
          <a:endParaRPr lang="en-US" sz="900"/>
        </a:p>
      </dgm:t>
    </dgm:pt>
    <dgm:pt modelId="{392A2FA7-F730-4B0A-BD14-8A06BBE34807}" type="sibTrans" cxnId="{5F62CAF5-93F8-4518-BE89-902C5A11CA00}">
      <dgm:prSet/>
      <dgm:spPr/>
      <dgm:t>
        <a:bodyPr/>
        <a:lstStyle/>
        <a:p>
          <a:endParaRPr lang="en-US" sz="900"/>
        </a:p>
      </dgm:t>
    </dgm:pt>
    <dgm:pt modelId="{0D4BBA85-8FA5-4E7B-BFD4-8613E468F79A}">
      <dgm:prSet phldr="0" custT="1"/>
      <dgm:spPr/>
      <dgm:t>
        <a:bodyPr/>
        <a:lstStyle/>
        <a:p>
          <a:endParaRPr lang="en-US" sz="900" dirty="0">
            <a:latin typeface="Calibri Light" panose="020F0302020204030204"/>
          </a:endParaRPr>
        </a:p>
      </dgm:t>
    </dgm:pt>
    <dgm:pt modelId="{9980D498-D6DF-4684-8C2C-23713ECC4366}" type="parTrans" cxnId="{20AA1253-6B12-49B7-B01C-B7FEC8BA31E6}">
      <dgm:prSet/>
      <dgm:spPr/>
      <dgm:t>
        <a:bodyPr/>
        <a:lstStyle/>
        <a:p>
          <a:endParaRPr lang="en-US" sz="900"/>
        </a:p>
      </dgm:t>
    </dgm:pt>
    <dgm:pt modelId="{9FA3BC8A-E38B-41A5-9B2B-437549FB57FB}" type="sibTrans" cxnId="{20AA1253-6B12-49B7-B01C-B7FEC8BA31E6}">
      <dgm:prSet/>
      <dgm:spPr/>
      <dgm:t>
        <a:bodyPr/>
        <a:lstStyle/>
        <a:p>
          <a:endParaRPr lang="en-US" sz="900"/>
        </a:p>
      </dgm:t>
    </dgm:pt>
    <dgm:pt modelId="{B349DEA9-DB3B-40D6-8CB1-051E6C137B38}">
      <dgm:prSet phldr="0" custT="1"/>
      <dgm:spPr/>
      <dgm:t>
        <a:bodyPr/>
        <a:lstStyle/>
        <a:p>
          <a:pPr rtl="0"/>
          <a:r>
            <a:rPr lang="en-US" sz="900" b="1" dirty="0">
              <a:latin typeface="Times New Roman"/>
              <a:cs typeface="Times New Roman"/>
            </a:rPr>
            <a:t>ARR_DELAY</a:t>
          </a:r>
          <a:r>
            <a:rPr lang="en-US" sz="900" dirty="0">
              <a:latin typeface="Times New Roman"/>
              <a:cs typeface="Times New Roman"/>
            </a:rPr>
            <a:t>: Difference in minutes between scheduled and actual arrival time. </a:t>
          </a:r>
        </a:p>
      </dgm:t>
    </dgm:pt>
    <dgm:pt modelId="{C5F6D7D5-C0A4-45F5-AC6B-70755510FF3B}" type="parTrans" cxnId="{D478D5A5-2BD3-4D03-BEA5-2D549FCF6259}">
      <dgm:prSet/>
      <dgm:spPr/>
      <dgm:t>
        <a:bodyPr/>
        <a:lstStyle/>
        <a:p>
          <a:endParaRPr lang="en-US" sz="900"/>
        </a:p>
      </dgm:t>
    </dgm:pt>
    <dgm:pt modelId="{AD5FEB8A-61BD-4905-B119-DD98F33D0AB3}" type="sibTrans" cxnId="{D478D5A5-2BD3-4D03-BEA5-2D549FCF6259}">
      <dgm:prSet/>
      <dgm:spPr/>
      <dgm:t>
        <a:bodyPr/>
        <a:lstStyle/>
        <a:p>
          <a:endParaRPr lang="en-US" sz="900"/>
        </a:p>
      </dgm:t>
    </dgm:pt>
    <dgm:pt modelId="{98DF891D-A12D-45EB-9CCE-54EEC4A9C874}">
      <dgm:prSet phldr="0" custT="1"/>
      <dgm:spPr/>
      <dgm:t>
        <a:bodyPr/>
        <a:lstStyle/>
        <a:p>
          <a:pPr rtl="0"/>
          <a:r>
            <a:rPr lang="en-US" sz="900" b="1" dirty="0">
              <a:latin typeface="Times New Roman"/>
              <a:cs typeface="Times New Roman"/>
            </a:rPr>
            <a:t>DEP_DELAY</a:t>
          </a:r>
          <a:r>
            <a:rPr lang="en-US" sz="900" dirty="0">
              <a:latin typeface="Times New Roman"/>
              <a:cs typeface="Times New Roman"/>
            </a:rPr>
            <a:t>: Difference in minutes between scheduled and actual departure time.</a:t>
          </a:r>
        </a:p>
      </dgm:t>
    </dgm:pt>
    <dgm:pt modelId="{A976D384-841E-42B6-BD10-0DD80C37BDBB}" type="parTrans" cxnId="{4983DCA9-0A5E-406C-B669-DFC2261C99D3}">
      <dgm:prSet/>
      <dgm:spPr/>
      <dgm:t>
        <a:bodyPr/>
        <a:lstStyle/>
        <a:p>
          <a:endParaRPr lang="en-US" sz="900"/>
        </a:p>
      </dgm:t>
    </dgm:pt>
    <dgm:pt modelId="{62C49FAA-3E18-483C-B46D-64078CC30C10}" type="sibTrans" cxnId="{4983DCA9-0A5E-406C-B669-DFC2261C99D3}">
      <dgm:prSet/>
      <dgm:spPr/>
      <dgm:t>
        <a:bodyPr/>
        <a:lstStyle/>
        <a:p>
          <a:endParaRPr lang="en-US" sz="900"/>
        </a:p>
      </dgm:t>
    </dgm:pt>
    <dgm:pt modelId="{3DB427A3-23C4-4B09-B9C0-5CA655E62A8C}">
      <dgm:prSet phldr="0" custT="1"/>
      <dgm:spPr/>
      <dgm:t>
        <a:bodyPr/>
        <a:lstStyle/>
        <a:p>
          <a:endParaRPr lang="en-US" sz="900" b="0" dirty="0">
            <a:latin typeface="Calibri Light" panose="020F0302020204030204"/>
          </a:endParaRPr>
        </a:p>
      </dgm:t>
    </dgm:pt>
    <dgm:pt modelId="{BE3B00FC-A3B9-48E0-93A7-0387F7315610}" type="parTrans" cxnId="{3D15163E-1D61-468D-8501-3567F313C261}">
      <dgm:prSet/>
      <dgm:spPr/>
      <dgm:t>
        <a:bodyPr/>
        <a:lstStyle/>
        <a:p>
          <a:endParaRPr lang="en-US" sz="900"/>
        </a:p>
      </dgm:t>
    </dgm:pt>
    <dgm:pt modelId="{D47EDCC2-44AC-4FE8-9077-3FBA2FC72A46}" type="sibTrans" cxnId="{3D15163E-1D61-468D-8501-3567F313C261}">
      <dgm:prSet/>
      <dgm:spPr/>
      <dgm:t>
        <a:bodyPr/>
        <a:lstStyle/>
        <a:p>
          <a:endParaRPr lang="en-US" sz="900"/>
        </a:p>
      </dgm:t>
    </dgm:pt>
    <dgm:pt modelId="{FD763ADD-FFB0-4F46-A1EB-3F89DA53E0E7}">
      <dgm:prSet phldr="0" custT="1"/>
      <dgm:spPr/>
      <dgm:t>
        <a:bodyPr/>
        <a:lstStyle/>
        <a:p>
          <a:endParaRPr lang="en-US" sz="900" b="0" dirty="0">
            <a:latin typeface="Calibri Light" panose="020F0302020204030204"/>
          </a:endParaRPr>
        </a:p>
      </dgm:t>
    </dgm:pt>
    <dgm:pt modelId="{6F91B37A-2CFD-489C-A727-171A66511C92}" type="parTrans" cxnId="{280DF957-7236-4BD8-B441-BDBEA432611A}">
      <dgm:prSet/>
      <dgm:spPr/>
      <dgm:t>
        <a:bodyPr/>
        <a:lstStyle/>
        <a:p>
          <a:endParaRPr lang="en-US" sz="900"/>
        </a:p>
      </dgm:t>
    </dgm:pt>
    <dgm:pt modelId="{5B426089-F65F-4954-A094-FA971D9092B0}" type="sibTrans" cxnId="{280DF957-7236-4BD8-B441-BDBEA432611A}">
      <dgm:prSet/>
      <dgm:spPr/>
      <dgm:t>
        <a:bodyPr/>
        <a:lstStyle/>
        <a:p>
          <a:endParaRPr lang="en-US" sz="900"/>
        </a:p>
      </dgm:t>
    </dgm:pt>
    <dgm:pt modelId="{A263D2AA-F7AF-41B1-8759-10F8F789B479}">
      <dgm:prSet phldr="0" custT="1"/>
      <dgm:spPr/>
      <dgm:t>
        <a:bodyPr/>
        <a:lstStyle/>
        <a:p>
          <a:endParaRPr lang="en-US" sz="900" b="0" dirty="0">
            <a:latin typeface="Calibri Light" panose="020F0302020204030204"/>
          </a:endParaRPr>
        </a:p>
      </dgm:t>
    </dgm:pt>
    <dgm:pt modelId="{ACCCDEDA-69A3-4259-B1C3-C0E6BA628D2D}" type="parTrans" cxnId="{E3B3766C-4EA4-4CAB-BCFB-8633565D25CF}">
      <dgm:prSet/>
      <dgm:spPr/>
      <dgm:t>
        <a:bodyPr/>
        <a:lstStyle/>
        <a:p>
          <a:endParaRPr lang="en-US" sz="900"/>
        </a:p>
      </dgm:t>
    </dgm:pt>
    <dgm:pt modelId="{17C95C68-9171-4B50-8648-D4652AE37705}" type="sibTrans" cxnId="{E3B3766C-4EA4-4CAB-BCFB-8633565D25CF}">
      <dgm:prSet/>
      <dgm:spPr/>
      <dgm:t>
        <a:bodyPr/>
        <a:lstStyle/>
        <a:p>
          <a:endParaRPr lang="en-US" sz="900"/>
        </a:p>
      </dgm:t>
    </dgm:pt>
    <dgm:pt modelId="{61420308-D3A1-467F-B418-ABECC343A2AC}">
      <dgm:prSet phldrT="[Text]" phldr="0" custT="1"/>
      <dgm:spPr/>
      <dgm:t>
        <a:bodyPr/>
        <a:lstStyle/>
        <a:p>
          <a:endParaRPr lang="en-US" sz="900" dirty="0"/>
        </a:p>
      </dgm:t>
    </dgm:pt>
    <dgm:pt modelId="{339C2BEA-C2D0-438D-87D9-D9AB8D5D18B2}" type="sibTrans" cxnId="{3CFB7964-D305-42E5-AE9D-D8F7E3CDD6DA}">
      <dgm:prSet/>
      <dgm:spPr/>
      <dgm:t>
        <a:bodyPr/>
        <a:lstStyle/>
        <a:p>
          <a:endParaRPr lang="en-US" sz="900"/>
        </a:p>
      </dgm:t>
    </dgm:pt>
    <dgm:pt modelId="{24C8C4A3-2087-4C07-9418-3E89C38A2448}" type="parTrans" cxnId="{3CFB7964-D305-42E5-AE9D-D8F7E3CDD6DA}">
      <dgm:prSet/>
      <dgm:spPr/>
      <dgm:t>
        <a:bodyPr/>
        <a:lstStyle/>
        <a:p>
          <a:endParaRPr lang="en-US" sz="900"/>
        </a:p>
      </dgm:t>
    </dgm:pt>
    <dgm:pt modelId="{F6E8D78D-2B3D-4476-9462-FDC351CC1CCA}" type="pres">
      <dgm:prSet presAssocID="{A03EEBED-EE07-4E42-879C-89284B5BF985}" presName="composite" presStyleCnt="0">
        <dgm:presLayoutVars>
          <dgm:chMax val="5"/>
          <dgm:dir/>
          <dgm:animLvl val="ctr"/>
          <dgm:resizeHandles val="exact"/>
        </dgm:presLayoutVars>
      </dgm:prSet>
      <dgm:spPr/>
    </dgm:pt>
    <dgm:pt modelId="{B70DE914-C17D-4987-A547-C8425A6E1449}" type="pres">
      <dgm:prSet presAssocID="{A03EEBED-EE07-4E42-879C-89284B5BF985}" presName="cycle" presStyleCnt="0"/>
      <dgm:spPr/>
    </dgm:pt>
    <dgm:pt modelId="{3AFAD485-4CE5-4AB3-A849-A6EFAF05A06A}" type="pres">
      <dgm:prSet presAssocID="{A03EEBED-EE07-4E42-879C-89284B5BF985}" presName="centerShape" presStyleCnt="0"/>
      <dgm:spPr/>
    </dgm:pt>
    <dgm:pt modelId="{2AEAE730-62D8-4499-AA86-9765D2BB3E1B}" type="pres">
      <dgm:prSet presAssocID="{A03EEBED-EE07-4E42-879C-89284B5BF985}" presName="connSite" presStyleLbl="node1" presStyleIdx="0" presStyleCnt="6"/>
      <dgm:spPr/>
    </dgm:pt>
    <dgm:pt modelId="{5CC98280-DD86-4A93-A162-70FB1EF341D9}" type="pres">
      <dgm:prSet presAssocID="{A03EEBED-EE07-4E42-879C-89284B5BF985}" presName="visible" presStyleLbl="node1" presStyleIdx="0" presStyleCnt="6" custScaleX="105160" custScaleY="72064" custLinFactNeighborX="-3964" custLinFactNeighborY="215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Statistics outline"/>
        </a:ext>
      </dgm:extLst>
    </dgm:pt>
    <dgm:pt modelId="{1DA6B769-0BB2-4D1F-AB63-A85DABD9A36B}" type="pres">
      <dgm:prSet presAssocID="{24C8C4A3-2087-4C07-9418-3E89C38A2448}" presName="Name25" presStyleLbl="parChTrans1D1" presStyleIdx="0" presStyleCnt="5"/>
      <dgm:spPr/>
    </dgm:pt>
    <dgm:pt modelId="{7457EB6E-ACD7-41EB-B616-07104E2DE019}" type="pres">
      <dgm:prSet presAssocID="{61420308-D3A1-467F-B418-ABECC343A2AC}" presName="node" presStyleCnt="0"/>
      <dgm:spPr/>
    </dgm:pt>
    <dgm:pt modelId="{DC5A517C-BCA4-41EA-A6FC-5FCD34C0EB24}" type="pres">
      <dgm:prSet presAssocID="{61420308-D3A1-467F-B418-ABECC343A2AC}" presName="parentNode" presStyleLbl="node1" presStyleIdx="1" presStyleCnt="6">
        <dgm:presLayoutVars>
          <dgm:chMax val="1"/>
          <dgm:bulletEnabled val="1"/>
        </dgm:presLayoutVars>
      </dgm:prSet>
      <dgm:spPr/>
    </dgm:pt>
    <dgm:pt modelId="{F5A0606F-3BE8-4636-AF90-F241D4806EB8}" type="pres">
      <dgm:prSet presAssocID="{61420308-D3A1-467F-B418-ABECC343A2AC}" presName="childNode" presStyleLbl="revTx" presStyleIdx="0" presStyleCnt="5">
        <dgm:presLayoutVars>
          <dgm:bulletEnabled val="1"/>
        </dgm:presLayoutVars>
      </dgm:prSet>
      <dgm:spPr/>
    </dgm:pt>
    <dgm:pt modelId="{DECC202E-FE8B-4B30-A10B-90FE00B3E1EC}" type="pres">
      <dgm:prSet presAssocID="{6F91B37A-2CFD-489C-A727-171A66511C92}" presName="Name25" presStyleLbl="parChTrans1D1" presStyleIdx="1" presStyleCnt="5"/>
      <dgm:spPr/>
    </dgm:pt>
    <dgm:pt modelId="{4056C6BE-92FA-4B1D-9D62-29EAC9C17BDD}" type="pres">
      <dgm:prSet presAssocID="{FD763ADD-FFB0-4F46-A1EB-3F89DA53E0E7}" presName="node" presStyleCnt="0"/>
      <dgm:spPr/>
    </dgm:pt>
    <dgm:pt modelId="{EC7389A6-7E45-4086-A3F0-D2C30E87271D}" type="pres">
      <dgm:prSet presAssocID="{FD763ADD-FFB0-4F46-A1EB-3F89DA53E0E7}" presName="parentNode" presStyleLbl="node1" presStyleIdx="2" presStyleCnt="6">
        <dgm:presLayoutVars>
          <dgm:chMax val="1"/>
          <dgm:bulletEnabled val="1"/>
        </dgm:presLayoutVars>
      </dgm:prSet>
      <dgm:spPr/>
    </dgm:pt>
    <dgm:pt modelId="{7ADE13CD-A27E-4EE0-8257-25EE45CB1998}" type="pres">
      <dgm:prSet presAssocID="{FD763ADD-FFB0-4F46-A1EB-3F89DA53E0E7}" presName="childNode" presStyleLbl="revTx" presStyleIdx="1" presStyleCnt="5">
        <dgm:presLayoutVars>
          <dgm:bulletEnabled val="1"/>
        </dgm:presLayoutVars>
      </dgm:prSet>
      <dgm:spPr/>
    </dgm:pt>
    <dgm:pt modelId="{5DD16A6C-1E33-4212-BA8D-BF68C9A4FF47}" type="pres">
      <dgm:prSet presAssocID="{ACCCDEDA-69A3-4259-B1C3-C0E6BA628D2D}" presName="Name25" presStyleLbl="parChTrans1D1" presStyleIdx="2" presStyleCnt="5"/>
      <dgm:spPr/>
    </dgm:pt>
    <dgm:pt modelId="{18FD61F7-11C1-4686-B627-428BE917F167}" type="pres">
      <dgm:prSet presAssocID="{A263D2AA-F7AF-41B1-8759-10F8F789B479}" presName="node" presStyleCnt="0"/>
      <dgm:spPr/>
    </dgm:pt>
    <dgm:pt modelId="{4C1E06F0-4A17-4F97-B57D-BF68B7BA7E4F}" type="pres">
      <dgm:prSet presAssocID="{A263D2AA-F7AF-41B1-8759-10F8F789B479}" presName="parentNode" presStyleLbl="node1" presStyleIdx="3" presStyleCnt="6">
        <dgm:presLayoutVars>
          <dgm:chMax val="1"/>
          <dgm:bulletEnabled val="1"/>
        </dgm:presLayoutVars>
      </dgm:prSet>
      <dgm:spPr/>
    </dgm:pt>
    <dgm:pt modelId="{210779A3-313F-4864-9C21-513891923E9C}" type="pres">
      <dgm:prSet presAssocID="{A263D2AA-F7AF-41B1-8759-10F8F789B479}" presName="childNode" presStyleLbl="revTx" presStyleIdx="2" presStyleCnt="5">
        <dgm:presLayoutVars>
          <dgm:bulletEnabled val="1"/>
        </dgm:presLayoutVars>
      </dgm:prSet>
      <dgm:spPr/>
    </dgm:pt>
    <dgm:pt modelId="{927DF1FA-1704-4D01-814E-1D7D8D4E8672}" type="pres">
      <dgm:prSet presAssocID="{9980D498-D6DF-4684-8C2C-23713ECC4366}" presName="Name25" presStyleLbl="parChTrans1D1" presStyleIdx="3" presStyleCnt="5"/>
      <dgm:spPr/>
    </dgm:pt>
    <dgm:pt modelId="{6D392449-7362-48F8-81D2-1A7E3A514956}" type="pres">
      <dgm:prSet presAssocID="{0D4BBA85-8FA5-4E7B-BFD4-8613E468F79A}" presName="node" presStyleCnt="0"/>
      <dgm:spPr/>
    </dgm:pt>
    <dgm:pt modelId="{8177ECA2-26EF-4984-9A59-261B0E8C5A00}" type="pres">
      <dgm:prSet presAssocID="{0D4BBA85-8FA5-4E7B-BFD4-8613E468F79A}" presName="parentNode" presStyleLbl="node1" presStyleIdx="4" presStyleCnt="6">
        <dgm:presLayoutVars>
          <dgm:chMax val="1"/>
          <dgm:bulletEnabled val="1"/>
        </dgm:presLayoutVars>
      </dgm:prSet>
      <dgm:spPr/>
    </dgm:pt>
    <dgm:pt modelId="{D5C6D187-77A6-4C10-B189-7A378EFE8E37}" type="pres">
      <dgm:prSet presAssocID="{0D4BBA85-8FA5-4E7B-BFD4-8613E468F79A}" presName="childNode" presStyleLbl="revTx" presStyleIdx="3" presStyleCnt="5">
        <dgm:presLayoutVars>
          <dgm:bulletEnabled val="1"/>
        </dgm:presLayoutVars>
      </dgm:prSet>
      <dgm:spPr/>
    </dgm:pt>
    <dgm:pt modelId="{F785B235-BA12-4F88-AE55-173AD5D6E143}" type="pres">
      <dgm:prSet presAssocID="{BE3B00FC-A3B9-48E0-93A7-0387F7315610}" presName="Name25" presStyleLbl="parChTrans1D1" presStyleIdx="4" presStyleCnt="5"/>
      <dgm:spPr/>
    </dgm:pt>
    <dgm:pt modelId="{0F2D0B02-97E2-4389-86D2-59E7C37EAA6C}" type="pres">
      <dgm:prSet presAssocID="{3DB427A3-23C4-4B09-B9C0-5CA655E62A8C}" presName="node" presStyleCnt="0"/>
      <dgm:spPr/>
    </dgm:pt>
    <dgm:pt modelId="{3D65F03F-5454-4DEC-936B-4B347F32B4AE}" type="pres">
      <dgm:prSet presAssocID="{3DB427A3-23C4-4B09-B9C0-5CA655E62A8C}" presName="parentNode" presStyleLbl="node1" presStyleIdx="5" presStyleCnt="6">
        <dgm:presLayoutVars>
          <dgm:chMax val="1"/>
          <dgm:bulletEnabled val="1"/>
        </dgm:presLayoutVars>
      </dgm:prSet>
      <dgm:spPr/>
    </dgm:pt>
    <dgm:pt modelId="{B4B3122C-6F77-4ECA-BD81-A145A702A416}" type="pres">
      <dgm:prSet presAssocID="{3DB427A3-23C4-4B09-B9C0-5CA655E62A8C}" presName="childNode" presStyleLbl="revTx" presStyleIdx="4" presStyleCnt="5">
        <dgm:presLayoutVars>
          <dgm:bulletEnabled val="1"/>
        </dgm:presLayoutVars>
      </dgm:prSet>
      <dgm:spPr/>
    </dgm:pt>
  </dgm:ptLst>
  <dgm:cxnLst>
    <dgm:cxn modelId="{171C0201-4E69-44DC-8E24-1381165A8BEA}" srcId="{61420308-D3A1-467F-B418-ABECC343A2AC}" destId="{50CF48F2-BDC2-490C-8066-D649B430F6AA}" srcOrd="0" destOrd="0" parTransId="{074129CF-3020-49DA-A1AC-E0A6B3ACA402}" sibTransId="{7B9ED27B-6354-431D-B911-16A22FA29F1E}"/>
    <dgm:cxn modelId="{01768501-9EC2-47E3-8F5D-1E6B9370233E}" type="presOf" srcId="{BE3B00FC-A3B9-48E0-93A7-0387F7315610}" destId="{F785B235-BA12-4F88-AE55-173AD5D6E143}" srcOrd="0" destOrd="0" presId="urn:microsoft.com/office/officeart/2005/8/layout/radial2"/>
    <dgm:cxn modelId="{BEEDD901-4CFF-46DA-AF95-80FC52777EE1}" type="presOf" srcId="{6F91B37A-2CFD-489C-A727-171A66511C92}" destId="{DECC202E-FE8B-4B30-A10B-90FE00B3E1EC}" srcOrd="0" destOrd="0" presId="urn:microsoft.com/office/officeart/2005/8/layout/radial2"/>
    <dgm:cxn modelId="{EF144D03-422A-4A35-B773-FD7593DDC0B5}" type="presOf" srcId="{A03EEBED-EE07-4E42-879C-89284B5BF985}" destId="{F6E8D78D-2B3D-4476-9462-FDC351CC1CCA}" srcOrd="0" destOrd="0" presId="urn:microsoft.com/office/officeart/2005/8/layout/radial2"/>
    <dgm:cxn modelId="{CD849C1E-0CE3-493E-8530-126D3BC8B275}" type="presOf" srcId="{9980D498-D6DF-4684-8C2C-23713ECC4366}" destId="{927DF1FA-1704-4D01-814E-1D7D8D4E8672}" srcOrd="0" destOrd="0" presId="urn:microsoft.com/office/officeart/2005/8/layout/radial2"/>
    <dgm:cxn modelId="{F82C691F-2A19-4FDA-ACD7-B952056A5F5D}" type="presOf" srcId="{A263D2AA-F7AF-41B1-8759-10F8F789B479}" destId="{4C1E06F0-4A17-4F97-B57D-BF68B7BA7E4F}" srcOrd="0" destOrd="0" presId="urn:microsoft.com/office/officeart/2005/8/layout/radial2"/>
    <dgm:cxn modelId="{2D08ED34-7F29-446D-9EA0-0E22A8267DAF}" type="presOf" srcId="{0D4BBA85-8FA5-4E7B-BFD4-8613E468F79A}" destId="{8177ECA2-26EF-4984-9A59-261B0E8C5A00}" srcOrd="0" destOrd="0" presId="urn:microsoft.com/office/officeart/2005/8/layout/radial2"/>
    <dgm:cxn modelId="{98818236-ED3F-4D33-8B2F-7698648098B4}" type="presOf" srcId="{98DF891D-A12D-45EB-9CCE-54EEC4A9C874}" destId="{B4B3122C-6F77-4ECA-BD81-A145A702A416}" srcOrd="0" destOrd="0" presId="urn:microsoft.com/office/officeart/2005/8/layout/radial2"/>
    <dgm:cxn modelId="{43FBEC3B-9FCF-4613-AD07-AA753FF10691}" type="presOf" srcId="{C300422B-828C-44C5-B4F2-1D2689228F69}" destId="{210779A3-313F-4864-9C21-513891923E9C}" srcOrd="0" destOrd="0" presId="urn:microsoft.com/office/officeart/2005/8/layout/radial2"/>
    <dgm:cxn modelId="{3D15163E-1D61-468D-8501-3567F313C261}" srcId="{A03EEBED-EE07-4E42-879C-89284B5BF985}" destId="{3DB427A3-23C4-4B09-B9C0-5CA655E62A8C}" srcOrd="4" destOrd="0" parTransId="{BE3B00FC-A3B9-48E0-93A7-0387F7315610}" sibTransId="{D47EDCC2-44AC-4FE8-9077-3FBA2FC72A46}"/>
    <dgm:cxn modelId="{20AA1253-6B12-49B7-B01C-B7FEC8BA31E6}" srcId="{A03EEBED-EE07-4E42-879C-89284B5BF985}" destId="{0D4BBA85-8FA5-4E7B-BFD4-8613E468F79A}" srcOrd="3" destOrd="0" parTransId="{9980D498-D6DF-4684-8C2C-23713ECC4366}" sibTransId="{9FA3BC8A-E38B-41A5-9B2B-437549FB57FB}"/>
    <dgm:cxn modelId="{280DF957-7236-4BD8-B441-BDBEA432611A}" srcId="{A03EEBED-EE07-4E42-879C-89284B5BF985}" destId="{FD763ADD-FFB0-4F46-A1EB-3F89DA53E0E7}" srcOrd="1" destOrd="0" parTransId="{6F91B37A-2CFD-489C-A727-171A66511C92}" sibTransId="{5B426089-F65F-4954-A094-FA971D9092B0}"/>
    <dgm:cxn modelId="{3CFB7964-D305-42E5-AE9D-D8F7E3CDD6DA}" srcId="{A03EEBED-EE07-4E42-879C-89284B5BF985}" destId="{61420308-D3A1-467F-B418-ABECC343A2AC}" srcOrd="0" destOrd="0" parTransId="{24C8C4A3-2087-4C07-9418-3E89C38A2448}" sibTransId="{339C2BEA-C2D0-438D-87D9-D9AB8D5D18B2}"/>
    <dgm:cxn modelId="{E3B3766C-4EA4-4CAB-BCFB-8633565D25CF}" srcId="{A03EEBED-EE07-4E42-879C-89284B5BF985}" destId="{A263D2AA-F7AF-41B1-8759-10F8F789B479}" srcOrd="2" destOrd="0" parTransId="{ACCCDEDA-69A3-4259-B1C3-C0E6BA628D2D}" sibTransId="{17C95C68-9171-4B50-8648-D4652AE37705}"/>
    <dgm:cxn modelId="{B51B898C-4675-4351-840A-91AC37140FFF}" type="presOf" srcId="{24C8C4A3-2087-4C07-9418-3E89C38A2448}" destId="{1DA6B769-0BB2-4D1F-AB63-A85DABD9A36B}" srcOrd="0" destOrd="0" presId="urn:microsoft.com/office/officeart/2005/8/layout/radial2"/>
    <dgm:cxn modelId="{B0B99196-A9EB-4342-B385-BE3770F0C4A8}" type="presOf" srcId="{FD763ADD-FFB0-4F46-A1EB-3F89DA53E0E7}" destId="{EC7389A6-7E45-4086-A3F0-D2C30E87271D}" srcOrd="0" destOrd="0" presId="urn:microsoft.com/office/officeart/2005/8/layout/radial2"/>
    <dgm:cxn modelId="{D478D5A5-2BD3-4D03-BEA5-2D549FCF6259}" srcId="{0D4BBA85-8FA5-4E7B-BFD4-8613E468F79A}" destId="{B349DEA9-DB3B-40D6-8CB1-051E6C137B38}" srcOrd="0" destOrd="0" parTransId="{C5F6D7D5-C0A4-45F5-AC6B-70755510FF3B}" sibTransId="{AD5FEB8A-61BD-4905-B119-DD98F33D0AB3}"/>
    <dgm:cxn modelId="{4983DCA9-0A5E-406C-B669-DFC2261C99D3}" srcId="{3DB427A3-23C4-4B09-B9C0-5CA655E62A8C}" destId="{98DF891D-A12D-45EB-9CCE-54EEC4A9C874}" srcOrd="0" destOrd="0" parTransId="{A976D384-841E-42B6-BD10-0DD80C37BDBB}" sibTransId="{62C49FAA-3E18-483C-B46D-64078CC30C10}"/>
    <dgm:cxn modelId="{1ED134B1-E680-473D-8121-8DD38E5D4A18}" srcId="{FD763ADD-FFB0-4F46-A1EB-3F89DA53E0E7}" destId="{34DF8061-BA0E-4893-980E-15A9B339914E}" srcOrd="0" destOrd="0" parTransId="{1211FFA8-A8B5-4E63-93BA-B55ACE3DA01C}" sibTransId="{2F298693-724B-4D6A-A027-5EC19B52B67A}"/>
    <dgm:cxn modelId="{F01A38BB-5A1E-4468-8EC4-175F62199CC3}" type="presOf" srcId="{ACCCDEDA-69A3-4259-B1C3-C0E6BA628D2D}" destId="{5DD16A6C-1E33-4212-BA8D-BF68C9A4FF47}" srcOrd="0" destOrd="0" presId="urn:microsoft.com/office/officeart/2005/8/layout/radial2"/>
    <dgm:cxn modelId="{29B05CD0-593B-44FB-86FB-135B344A517D}" type="presOf" srcId="{61420308-D3A1-467F-B418-ABECC343A2AC}" destId="{DC5A517C-BCA4-41EA-A6FC-5FCD34C0EB24}" srcOrd="0" destOrd="0" presId="urn:microsoft.com/office/officeart/2005/8/layout/radial2"/>
    <dgm:cxn modelId="{790C63DA-B35A-4AEF-810A-85B1EC822CCF}" type="presOf" srcId="{34DF8061-BA0E-4893-980E-15A9B339914E}" destId="{7ADE13CD-A27E-4EE0-8257-25EE45CB1998}" srcOrd="0" destOrd="0" presId="urn:microsoft.com/office/officeart/2005/8/layout/radial2"/>
    <dgm:cxn modelId="{4C876BE0-ED34-400D-914C-9A128896B74E}" type="presOf" srcId="{B349DEA9-DB3B-40D6-8CB1-051E6C137B38}" destId="{D5C6D187-77A6-4C10-B189-7A378EFE8E37}" srcOrd="0" destOrd="0" presId="urn:microsoft.com/office/officeart/2005/8/layout/radial2"/>
    <dgm:cxn modelId="{5F209CE0-443E-408F-8A5C-90B737631CFF}" type="presOf" srcId="{3DB427A3-23C4-4B09-B9C0-5CA655E62A8C}" destId="{3D65F03F-5454-4DEC-936B-4B347F32B4AE}" srcOrd="0" destOrd="0" presId="urn:microsoft.com/office/officeart/2005/8/layout/radial2"/>
    <dgm:cxn modelId="{4454A7F0-3E8E-42E9-816B-BAB23499CD1D}" type="presOf" srcId="{50CF48F2-BDC2-490C-8066-D649B430F6AA}" destId="{F5A0606F-3BE8-4636-AF90-F241D4806EB8}" srcOrd="0" destOrd="0" presId="urn:microsoft.com/office/officeart/2005/8/layout/radial2"/>
    <dgm:cxn modelId="{5F62CAF5-93F8-4518-BE89-902C5A11CA00}" srcId="{A263D2AA-F7AF-41B1-8759-10F8F789B479}" destId="{C300422B-828C-44C5-B4F2-1D2689228F69}" srcOrd="0" destOrd="0" parTransId="{DACF0B02-1C1C-4360-B01C-2F290F6666E5}" sibTransId="{392A2FA7-F730-4B0A-BD14-8A06BBE34807}"/>
    <dgm:cxn modelId="{6EE88BC9-B660-46CB-B8DE-30B0A51AEAB7}" type="presParOf" srcId="{F6E8D78D-2B3D-4476-9462-FDC351CC1CCA}" destId="{B70DE914-C17D-4987-A547-C8425A6E1449}" srcOrd="0" destOrd="0" presId="urn:microsoft.com/office/officeart/2005/8/layout/radial2"/>
    <dgm:cxn modelId="{5051E925-D352-46BA-8EC0-13E3FC77F9B6}" type="presParOf" srcId="{B70DE914-C17D-4987-A547-C8425A6E1449}" destId="{3AFAD485-4CE5-4AB3-A849-A6EFAF05A06A}" srcOrd="0" destOrd="0" presId="urn:microsoft.com/office/officeart/2005/8/layout/radial2"/>
    <dgm:cxn modelId="{9EC1DA55-A1A8-41D4-B438-3EC464715B3D}" type="presParOf" srcId="{3AFAD485-4CE5-4AB3-A849-A6EFAF05A06A}" destId="{2AEAE730-62D8-4499-AA86-9765D2BB3E1B}" srcOrd="0" destOrd="0" presId="urn:microsoft.com/office/officeart/2005/8/layout/radial2"/>
    <dgm:cxn modelId="{A3071CBE-D2D4-4644-9A6A-83A79D2EF13C}" type="presParOf" srcId="{3AFAD485-4CE5-4AB3-A849-A6EFAF05A06A}" destId="{5CC98280-DD86-4A93-A162-70FB1EF341D9}" srcOrd="1" destOrd="0" presId="urn:microsoft.com/office/officeart/2005/8/layout/radial2"/>
    <dgm:cxn modelId="{F18C6CFA-B02F-4D72-AC47-C1B2B33878AB}" type="presParOf" srcId="{B70DE914-C17D-4987-A547-C8425A6E1449}" destId="{1DA6B769-0BB2-4D1F-AB63-A85DABD9A36B}" srcOrd="1" destOrd="0" presId="urn:microsoft.com/office/officeart/2005/8/layout/radial2"/>
    <dgm:cxn modelId="{2A721BDB-811C-45DF-B267-2CCEDA810D81}" type="presParOf" srcId="{B70DE914-C17D-4987-A547-C8425A6E1449}" destId="{7457EB6E-ACD7-41EB-B616-07104E2DE019}" srcOrd="2" destOrd="0" presId="urn:microsoft.com/office/officeart/2005/8/layout/radial2"/>
    <dgm:cxn modelId="{EFAD916C-C115-4CD7-8078-8CDEF7DEF891}" type="presParOf" srcId="{7457EB6E-ACD7-41EB-B616-07104E2DE019}" destId="{DC5A517C-BCA4-41EA-A6FC-5FCD34C0EB24}" srcOrd="0" destOrd="0" presId="urn:microsoft.com/office/officeart/2005/8/layout/radial2"/>
    <dgm:cxn modelId="{2BDDDFB0-849F-4DB5-B2AD-133E0BD960E0}" type="presParOf" srcId="{7457EB6E-ACD7-41EB-B616-07104E2DE019}" destId="{F5A0606F-3BE8-4636-AF90-F241D4806EB8}" srcOrd="1" destOrd="0" presId="urn:microsoft.com/office/officeart/2005/8/layout/radial2"/>
    <dgm:cxn modelId="{849E11DC-9196-46AF-9EBF-867AE8DBDD32}" type="presParOf" srcId="{B70DE914-C17D-4987-A547-C8425A6E1449}" destId="{DECC202E-FE8B-4B30-A10B-90FE00B3E1EC}" srcOrd="3" destOrd="0" presId="urn:microsoft.com/office/officeart/2005/8/layout/radial2"/>
    <dgm:cxn modelId="{DE80A18F-958C-4731-9E90-79E2FD4DCD67}" type="presParOf" srcId="{B70DE914-C17D-4987-A547-C8425A6E1449}" destId="{4056C6BE-92FA-4B1D-9D62-29EAC9C17BDD}" srcOrd="4" destOrd="0" presId="urn:microsoft.com/office/officeart/2005/8/layout/radial2"/>
    <dgm:cxn modelId="{5E82CEBC-4AA6-4CFC-8E2E-A59657743AB2}" type="presParOf" srcId="{4056C6BE-92FA-4B1D-9D62-29EAC9C17BDD}" destId="{EC7389A6-7E45-4086-A3F0-D2C30E87271D}" srcOrd="0" destOrd="0" presId="urn:microsoft.com/office/officeart/2005/8/layout/radial2"/>
    <dgm:cxn modelId="{37C456BE-D924-4D9B-8B3D-54520EAC1040}" type="presParOf" srcId="{4056C6BE-92FA-4B1D-9D62-29EAC9C17BDD}" destId="{7ADE13CD-A27E-4EE0-8257-25EE45CB1998}" srcOrd="1" destOrd="0" presId="urn:microsoft.com/office/officeart/2005/8/layout/radial2"/>
    <dgm:cxn modelId="{C6DE38C6-BB00-4BE0-B8D0-7CD0E1DD56B3}" type="presParOf" srcId="{B70DE914-C17D-4987-A547-C8425A6E1449}" destId="{5DD16A6C-1E33-4212-BA8D-BF68C9A4FF47}" srcOrd="5" destOrd="0" presId="urn:microsoft.com/office/officeart/2005/8/layout/radial2"/>
    <dgm:cxn modelId="{823D2007-0BFF-49D9-8990-A5183D87E43B}" type="presParOf" srcId="{B70DE914-C17D-4987-A547-C8425A6E1449}" destId="{18FD61F7-11C1-4686-B627-428BE917F167}" srcOrd="6" destOrd="0" presId="urn:microsoft.com/office/officeart/2005/8/layout/radial2"/>
    <dgm:cxn modelId="{EFC793DE-C1A9-4B04-A9B5-DC04C940C26A}" type="presParOf" srcId="{18FD61F7-11C1-4686-B627-428BE917F167}" destId="{4C1E06F0-4A17-4F97-B57D-BF68B7BA7E4F}" srcOrd="0" destOrd="0" presId="urn:microsoft.com/office/officeart/2005/8/layout/radial2"/>
    <dgm:cxn modelId="{FFA2ECD6-3BDD-472C-A5CB-0B69CEB5FDB4}" type="presParOf" srcId="{18FD61F7-11C1-4686-B627-428BE917F167}" destId="{210779A3-313F-4864-9C21-513891923E9C}" srcOrd="1" destOrd="0" presId="urn:microsoft.com/office/officeart/2005/8/layout/radial2"/>
    <dgm:cxn modelId="{C6477FF2-A248-4024-88F4-041DC66979F6}" type="presParOf" srcId="{B70DE914-C17D-4987-A547-C8425A6E1449}" destId="{927DF1FA-1704-4D01-814E-1D7D8D4E8672}" srcOrd="7" destOrd="0" presId="urn:microsoft.com/office/officeart/2005/8/layout/radial2"/>
    <dgm:cxn modelId="{E579090C-E287-4A39-B2DE-BAC5FFEB2B0E}" type="presParOf" srcId="{B70DE914-C17D-4987-A547-C8425A6E1449}" destId="{6D392449-7362-48F8-81D2-1A7E3A514956}" srcOrd="8" destOrd="0" presId="urn:microsoft.com/office/officeart/2005/8/layout/radial2"/>
    <dgm:cxn modelId="{D2E84604-35FC-4C09-87B1-A982DB26F82A}" type="presParOf" srcId="{6D392449-7362-48F8-81D2-1A7E3A514956}" destId="{8177ECA2-26EF-4984-9A59-261B0E8C5A00}" srcOrd="0" destOrd="0" presId="urn:microsoft.com/office/officeart/2005/8/layout/radial2"/>
    <dgm:cxn modelId="{1244C760-DD11-4E4C-ABCB-C8369539B0A4}" type="presParOf" srcId="{6D392449-7362-48F8-81D2-1A7E3A514956}" destId="{D5C6D187-77A6-4C10-B189-7A378EFE8E37}" srcOrd="1" destOrd="0" presId="urn:microsoft.com/office/officeart/2005/8/layout/radial2"/>
    <dgm:cxn modelId="{91FDAAC3-C21F-4C24-A9B7-79852D0121E8}" type="presParOf" srcId="{B70DE914-C17D-4987-A547-C8425A6E1449}" destId="{F785B235-BA12-4F88-AE55-173AD5D6E143}" srcOrd="9" destOrd="0" presId="urn:microsoft.com/office/officeart/2005/8/layout/radial2"/>
    <dgm:cxn modelId="{FBF933AC-C4D5-48D0-BD2D-EACB0ABB484F}" type="presParOf" srcId="{B70DE914-C17D-4987-A547-C8425A6E1449}" destId="{0F2D0B02-97E2-4389-86D2-59E7C37EAA6C}" srcOrd="10" destOrd="0" presId="urn:microsoft.com/office/officeart/2005/8/layout/radial2"/>
    <dgm:cxn modelId="{92916E96-9B0E-4030-84DF-3B7CB8B3A132}" type="presParOf" srcId="{0F2D0B02-97E2-4389-86D2-59E7C37EAA6C}" destId="{3D65F03F-5454-4DEC-936B-4B347F32B4AE}" srcOrd="0" destOrd="0" presId="urn:microsoft.com/office/officeart/2005/8/layout/radial2"/>
    <dgm:cxn modelId="{537EFFE7-5557-493A-9238-8EA971A3012A}" type="presParOf" srcId="{0F2D0B02-97E2-4389-86D2-59E7C37EAA6C}" destId="{B4B3122C-6F77-4ECA-BD81-A145A702A416}" srcOrd="1" destOrd="0" presId="urn:microsoft.com/office/officeart/2005/8/layout/radial2"/>
  </dgm:cxnLst>
  <dgm:bg>
    <a:noFill/>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FC16BD2B-4700-4761-BC59-137394BE9DEA}" type="doc">
      <dgm:prSet loTypeId="urn:microsoft.com/office/officeart/2016/7/layout/BasicTimeline" loCatId="process" qsTypeId="urn:microsoft.com/office/officeart/2005/8/quickstyle/simple1" qsCatId="simple" csTypeId="urn:microsoft.com/office/officeart/2005/8/colors/accent1_2" csCatId="accent1" phldr="1"/>
      <dgm:spPr/>
      <dgm:t>
        <a:bodyPr/>
        <a:lstStyle/>
        <a:p>
          <a:endParaRPr lang="en-US"/>
        </a:p>
      </dgm:t>
    </dgm:pt>
    <dgm:pt modelId="{98E274C8-70C1-4DE7-AF6F-2E8A4BDB0B97}">
      <dgm:prSet/>
      <dgm:spPr/>
      <dgm:t>
        <a:bodyPr/>
        <a:lstStyle/>
        <a:p>
          <a:pPr>
            <a:defRPr b="1"/>
          </a:pPr>
          <a:r>
            <a:rPr lang="en-US"/>
            <a:t>July</a:t>
          </a:r>
        </a:p>
      </dgm:t>
    </dgm:pt>
    <dgm:pt modelId="{BA6F3843-8EA9-4CFB-A095-BBC84EC2F6E6}" type="parTrans" cxnId="{6AFD933E-FFFC-4726-A2F2-780A36F16C89}">
      <dgm:prSet/>
      <dgm:spPr/>
      <dgm:t>
        <a:bodyPr/>
        <a:lstStyle/>
        <a:p>
          <a:endParaRPr lang="en-US"/>
        </a:p>
      </dgm:t>
    </dgm:pt>
    <dgm:pt modelId="{9F1C578F-D9BE-403F-B127-4A8D352D8CAA}" type="sibTrans" cxnId="{6AFD933E-FFFC-4726-A2F2-780A36F16C89}">
      <dgm:prSet/>
      <dgm:spPr/>
      <dgm:t>
        <a:bodyPr/>
        <a:lstStyle/>
        <a:p>
          <a:endParaRPr lang="en-US"/>
        </a:p>
      </dgm:t>
    </dgm:pt>
    <dgm:pt modelId="{FD221337-54E5-4A4D-8138-144AE693CC8C}">
      <dgm:prSet/>
      <dgm:spPr/>
      <dgm:t>
        <a:bodyPr/>
        <a:lstStyle/>
        <a:p>
          <a:r>
            <a:rPr lang="en-US"/>
            <a:t>The monthly average arrival delay for July is highest with 64.9 minutes and the monthly average arrival delay for November is the least with an average of 55.9 minutes ,compared to all the 12 months.</a:t>
          </a:r>
        </a:p>
      </dgm:t>
    </dgm:pt>
    <dgm:pt modelId="{89B9437D-E89E-475B-955B-3A330CA07568}" type="parTrans" cxnId="{A7AB58C5-7918-4E40-A920-DA74EF6A56AD}">
      <dgm:prSet/>
      <dgm:spPr/>
      <dgm:t>
        <a:bodyPr/>
        <a:lstStyle/>
        <a:p>
          <a:endParaRPr lang="en-US"/>
        </a:p>
      </dgm:t>
    </dgm:pt>
    <dgm:pt modelId="{B96D445B-7A8C-4AFD-B283-53EF70E5A6DE}" type="sibTrans" cxnId="{A7AB58C5-7918-4E40-A920-DA74EF6A56AD}">
      <dgm:prSet/>
      <dgm:spPr/>
      <dgm:t>
        <a:bodyPr/>
        <a:lstStyle/>
        <a:p>
          <a:endParaRPr lang="en-US"/>
        </a:p>
      </dgm:t>
    </dgm:pt>
    <dgm:pt modelId="{8362732F-AAF7-4E7F-8862-E97326D25B9B}">
      <dgm:prSet/>
      <dgm:spPr/>
      <dgm:t>
        <a:bodyPr/>
        <a:lstStyle/>
        <a:p>
          <a:pPr>
            <a:defRPr b="1"/>
          </a:pPr>
          <a:r>
            <a:rPr lang="en-US"/>
            <a:t>November</a:t>
          </a:r>
        </a:p>
      </dgm:t>
    </dgm:pt>
    <dgm:pt modelId="{767575BD-3001-4167-99CD-379981948805}" type="parTrans" cxnId="{AB194005-849C-498C-B2CB-C2B4E06155C5}">
      <dgm:prSet/>
      <dgm:spPr/>
      <dgm:t>
        <a:bodyPr/>
        <a:lstStyle/>
        <a:p>
          <a:endParaRPr lang="en-US"/>
        </a:p>
      </dgm:t>
    </dgm:pt>
    <dgm:pt modelId="{BEB809EB-F7E3-4F93-9524-580323B27888}" type="sibTrans" cxnId="{AB194005-849C-498C-B2CB-C2B4E06155C5}">
      <dgm:prSet/>
      <dgm:spPr/>
      <dgm:t>
        <a:bodyPr/>
        <a:lstStyle/>
        <a:p>
          <a:endParaRPr lang="en-US"/>
        </a:p>
      </dgm:t>
    </dgm:pt>
    <dgm:pt modelId="{CDDE4F51-5953-48A2-8911-E04F821EF26E}">
      <dgm:prSet/>
      <dgm:spPr/>
      <dgm:t>
        <a:bodyPr/>
        <a:lstStyle/>
        <a:p>
          <a:r>
            <a:rPr lang="en-US"/>
            <a:t>Hence November is the best time to travel and we can expect delays for sure in the month of July. </a:t>
          </a:r>
        </a:p>
      </dgm:t>
    </dgm:pt>
    <dgm:pt modelId="{BADCF19C-C6ED-4B5D-B3BF-CB85825430DC}" type="parTrans" cxnId="{ED8ED471-F39E-4104-A3A2-F72B32E983BD}">
      <dgm:prSet/>
      <dgm:spPr/>
      <dgm:t>
        <a:bodyPr/>
        <a:lstStyle/>
        <a:p>
          <a:endParaRPr lang="en-US"/>
        </a:p>
      </dgm:t>
    </dgm:pt>
    <dgm:pt modelId="{3FEB04A6-06C2-4115-B76D-FD6D19873551}" type="sibTrans" cxnId="{ED8ED471-F39E-4104-A3A2-F72B32E983BD}">
      <dgm:prSet/>
      <dgm:spPr/>
      <dgm:t>
        <a:bodyPr/>
        <a:lstStyle/>
        <a:p>
          <a:endParaRPr lang="en-US"/>
        </a:p>
      </dgm:t>
    </dgm:pt>
    <dgm:pt modelId="{E749F445-2762-4799-B70A-241EDF3822E3}">
      <dgm:prSet/>
      <dgm:spPr/>
      <dgm:t>
        <a:bodyPr/>
        <a:lstStyle/>
        <a:p>
          <a:pPr>
            <a:defRPr b="1"/>
          </a:pPr>
          <a:r>
            <a:rPr lang="en-US"/>
            <a:t>November, October, September and March</a:t>
          </a:r>
        </a:p>
      </dgm:t>
    </dgm:pt>
    <dgm:pt modelId="{732615EA-020C-4B3B-BC83-8EC44D124FC5}" type="parTrans" cxnId="{A6C37104-FE24-4458-86CD-74F8993B5E42}">
      <dgm:prSet/>
      <dgm:spPr/>
      <dgm:t>
        <a:bodyPr/>
        <a:lstStyle/>
        <a:p>
          <a:endParaRPr lang="en-US"/>
        </a:p>
      </dgm:t>
    </dgm:pt>
    <dgm:pt modelId="{C7E9B989-3466-47B3-8CB4-7D26E876BF92}" type="sibTrans" cxnId="{A6C37104-FE24-4458-86CD-74F8993B5E42}">
      <dgm:prSet/>
      <dgm:spPr/>
      <dgm:t>
        <a:bodyPr/>
        <a:lstStyle/>
        <a:p>
          <a:endParaRPr lang="en-US"/>
        </a:p>
      </dgm:t>
    </dgm:pt>
    <dgm:pt modelId="{24CA68D7-8626-4C6F-B216-851E70199B5B}">
      <dgm:prSet/>
      <dgm:spPr/>
      <dgm:t>
        <a:bodyPr/>
        <a:lstStyle/>
        <a:p>
          <a:r>
            <a:rPr lang="en-US"/>
            <a:t>are the top preferred months to travel with least average delays.</a:t>
          </a:r>
        </a:p>
      </dgm:t>
    </dgm:pt>
    <dgm:pt modelId="{84EDDAEB-32F2-41F4-9277-269A20D73A47}" type="parTrans" cxnId="{C09F2E9D-B9CF-4947-93DA-BCE97113032B}">
      <dgm:prSet/>
      <dgm:spPr/>
      <dgm:t>
        <a:bodyPr/>
        <a:lstStyle/>
        <a:p>
          <a:endParaRPr lang="en-US"/>
        </a:p>
      </dgm:t>
    </dgm:pt>
    <dgm:pt modelId="{CC25F12F-5E4E-4F9C-B727-79C5036FD330}" type="sibTrans" cxnId="{C09F2E9D-B9CF-4947-93DA-BCE97113032B}">
      <dgm:prSet/>
      <dgm:spPr/>
      <dgm:t>
        <a:bodyPr/>
        <a:lstStyle/>
        <a:p>
          <a:endParaRPr lang="en-US"/>
        </a:p>
      </dgm:t>
    </dgm:pt>
    <dgm:pt modelId="{5FC44E86-4AE1-B94B-8D7D-A7752EF116F6}" type="pres">
      <dgm:prSet presAssocID="{FC16BD2B-4700-4761-BC59-137394BE9DEA}" presName="root" presStyleCnt="0">
        <dgm:presLayoutVars>
          <dgm:chMax/>
          <dgm:chPref/>
          <dgm:animLvl val="lvl"/>
        </dgm:presLayoutVars>
      </dgm:prSet>
      <dgm:spPr/>
    </dgm:pt>
    <dgm:pt modelId="{CA893D22-F17E-F94B-B440-B117E7628C0E}" type="pres">
      <dgm:prSet presAssocID="{FC16BD2B-4700-4761-BC59-137394BE9DEA}" presName="divider" presStyleLbl="fgAccFollowNode1" presStyleIdx="0" presStyleCnt="1"/>
      <dgm:spPr>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tailEnd type="triangle" w="lg" len="lg"/>
        </a:ln>
        <a:effectLst/>
      </dgm:spPr>
    </dgm:pt>
    <dgm:pt modelId="{B359200C-CBF3-5D42-B574-EF077C2A0E31}" type="pres">
      <dgm:prSet presAssocID="{FC16BD2B-4700-4761-BC59-137394BE9DEA}" presName="nodes" presStyleCnt="0">
        <dgm:presLayoutVars>
          <dgm:chMax/>
          <dgm:chPref/>
          <dgm:animLvl val="lvl"/>
        </dgm:presLayoutVars>
      </dgm:prSet>
      <dgm:spPr/>
    </dgm:pt>
    <dgm:pt modelId="{005BA027-BF3A-914C-8CB0-0380E2EE6503}" type="pres">
      <dgm:prSet presAssocID="{98E274C8-70C1-4DE7-AF6F-2E8A4BDB0B97}" presName="composite" presStyleCnt="0"/>
      <dgm:spPr/>
    </dgm:pt>
    <dgm:pt modelId="{EC31E7A9-BBBC-7446-BB72-63DBD557FB00}" type="pres">
      <dgm:prSet presAssocID="{98E274C8-70C1-4DE7-AF6F-2E8A4BDB0B97}" presName="L1TextContainer" presStyleLbl="revTx" presStyleIdx="0" presStyleCnt="3">
        <dgm:presLayoutVars>
          <dgm:chMax val="1"/>
          <dgm:chPref val="1"/>
          <dgm:bulletEnabled val="1"/>
        </dgm:presLayoutVars>
      </dgm:prSet>
      <dgm:spPr/>
    </dgm:pt>
    <dgm:pt modelId="{26E9996C-052E-364B-815E-D8B4A223AF39}" type="pres">
      <dgm:prSet presAssocID="{98E274C8-70C1-4DE7-AF6F-2E8A4BDB0B97}" presName="L2TextContainerWrapper" presStyleCnt="0">
        <dgm:presLayoutVars>
          <dgm:chMax val="0"/>
          <dgm:chPref val="0"/>
          <dgm:bulletEnabled val="1"/>
        </dgm:presLayoutVars>
      </dgm:prSet>
      <dgm:spPr/>
    </dgm:pt>
    <dgm:pt modelId="{58A4215C-7D65-024E-90AE-196CD7ED51BD}" type="pres">
      <dgm:prSet presAssocID="{98E274C8-70C1-4DE7-AF6F-2E8A4BDB0B97}" presName="L2TextContainer" presStyleLbl="bgAcc1" presStyleIdx="0" presStyleCnt="3"/>
      <dgm:spPr/>
    </dgm:pt>
    <dgm:pt modelId="{51669F44-41A2-1B4E-AAC3-C352BEA161A2}" type="pres">
      <dgm:prSet presAssocID="{98E274C8-70C1-4DE7-AF6F-2E8A4BDB0B97}" presName="FlexibleEmptyPlaceHolder" presStyleCnt="0"/>
      <dgm:spPr/>
    </dgm:pt>
    <dgm:pt modelId="{F9E30AC7-8865-A849-9F41-16AF8550FBFE}" type="pres">
      <dgm:prSet presAssocID="{98E274C8-70C1-4DE7-AF6F-2E8A4BDB0B97}" presName="ConnectLine" presStyleLbl="sibTrans1D1" presStyleIdx="0" presStyleCnt="3"/>
      <dgm:spPr>
        <a:noFill/>
        <a:ln w="9525" cap="rnd" cmpd="sng" algn="ctr">
          <a:solidFill>
            <a:schemeClr val="accent1">
              <a:hueOff val="0"/>
              <a:satOff val="0"/>
              <a:lumOff val="0"/>
              <a:alphaOff val="0"/>
            </a:schemeClr>
          </a:solidFill>
          <a:prstDash val="dash"/>
        </a:ln>
        <a:effectLst/>
      </dgm:spPr>
    </dgm:pt>
    <dgm:pt modelId="{B39AA865-18AD-6C4E-B3C8-5F2A2125A860}" type="pres">
      <dgm:prSet presAssocID="{98E274C8-70C1-4DE7-AF6F-2E8A4BDB0B97}" presName="ConnectorPoint" presStyleLbl="alignNode1" presStyleIdx="0" presStyleCnt="3"/>
      <dgm:spPr/>
    </dgm:pt>
    <dgm:pt modelId="{610B75E0-C8A6-FC4C-AF99-EDD9257FB282}" type="pres">
      <dgm:prSet presAssocID="{98E274C8-70C1-4DE7-AF6F-2E8A4BDB0B97}" presName="EmptyPlaceHolder" presStyleCnt="0"/>
      <dgm:spPr/>
    </dgm:pt>
    <dgm:pt modelId="{9F27323F-53CD-A342-9BAB-E72A4C200F62}" type="pres">
      <dgm:prSet presAssocID="{9F1C578F-D9BE-403F-B127-4A8D352D8CAA}" presName="spaceBetweenRectangles" presStyleCnt="0"/>
      <dgm:spPr/>
    </dgm:pt>
    <dgm:pt modelId="{787CE52B-B142-2640-9655-DD6630834427}" type="pres">
      <dgm:prSet presAssocID="{8362732F-AAF7-4E7F-8862-E97326D25B9B}" presName="composite" presStyleCnt="0"/>
      <dgm:spPr/>
    </dgm:pt>
    <dgm:pt modelId="{A2186B1D-D7DC-F142-A7A1-A488592DEFF6}" type="pres">
      <dgm:prSet presAssocID="{8362732F-AAF7-4E7F-8862-E97326D25B9B}" presName="L1TextContainer" presStyleLbl="revTx" presStyleIdx="1" presStyleCnt="3">
        <dgm:presLayoutVars>
          <dgm:chMax val="1"/>
          <dgm:chPref val="1"/>
          <dgm:bulletEnabled val="1"/>
        </dgm:presLayoutVars>
      </dgm:prSet>
      <dgm:spPr/>
    </dgm:pt>
    <dgm:pt modelId="{34E25E37-CC10-FB40-A2F1-26C20E844F01}" type="pres">
      <dgm:prSet presAssocID="{8362732F-AAF7-4E7F-8862-E97326D25B9B}" presName="L2TextContainerWrapper" presStyleCnt="0">
        <dgm:presLayoutVars>
          <dgm:chMax val="0"/>
          <dgm:chPref val="0"/>
          <dgm:bulletEnabled val="1"/>
        </dgm:presLayoutVars>
      </dgm:prSet>
      <dgm:spPr/>
    </dgm:pt>
    <dgm:pt modelId="{F9023F87-AC5B-DB4D-AE8A-15B8FA0AE345}" type="pres">
      <dgm:prSet presAssocID="{8362732F-AAF7-4E7F-8862-E97326D25B9B}" presName="L2TextContainer" presStyleLbl="bgAcc1" presStyleIdx="1" presStyleCnt="3"/>
      <dgm:spPr/>
    </dgm:pt>
    <dgm:pt modelId="{A2680840-5229-5140-8034-765ADACB9B1E}" type="pres">
      <dgm:prSet presAssocID="{8362732F-AAF7-4E7F-8862-E97326D25B9B}" presName="FlexibleEmptyPlaceHolder" presStyleCnt="0"/>
      <dgm:spPr/>
    </dgm:pt>
    <dgm:pt modelId="{A6460E1F-C6E1-AD41-9F26-08DEE13B2590}" type="pres">
      <dgm:prSet presAssocID="{8362732F-AAF7-4E7F-8862-E97326D25B9B}" presName="ConnectLine" presStyleLbl="sibTrans1D1" presStyleIdx="1" presStyleCnt="3"/>
      <dgm:spPr>
        <a:noFill/>
        <a:ln w="9525" cap="rnd" cmpd="sng" algn="ctr">
          <a:solidFill>
            <a:schemeClr val="accent1">
              <a:hueOff val="0"/>
              <a:satOff val="0"/>
              <a:lumOff val="0"/>
              <a:alphaOff val="0"/>
            </a:schemeClr>
          </a:solidFill>
          <a:prstDash val="dash"/>
        </a:ln>
        <a:effectLst/>
      </dgm:spPr>
    </dgm:pt>
    <dgm:pt modelId="{FF0E6D19-8784-374F-89A0-B9F27586C4F9}" type="pres">
      <dgm:prSet presAssocID="{8362732F-AAF7-4E7F-8862-E97326D25B9B}" presName="ConnectorPoint" presStyleLbl="alignNode1" presStyleIdx="1" presStyleCnt="3"/>
      <dgm:spPr/>
    </dgm:pt>
    <dgm:pt modelId="{B6562844-C857-2E4E-8CC5-7FD59DA10F66}" type="pres">
      <dgm:prSet presAssocID="{8362732F-AAF7-4E7F-8862-E97326D25B9B}" presName="EmptyPlaceHolder" presStyleCnt="0"/>
      <dgm:spPr/>
    </dgm:pt>
    <dgm:pt modelId="{F1E105CF-02F5-254D-83ED-DA9F8AB3B065}" type="pres">
      <dgm:prSet presAssocID="{BEB809EB-F7E3-4F93-9524-580323B27888}" presName="spaceBetweenRectangles" presStyleCnt="0"/>
      <dgm:spPr/>
    </dgm:pt>
    <dgm:pt modelId="{BF55B075-581A-F142-B172-1A3F651B7D4B}" type="pres">
      <dgm:prSet presAssocID="{E749F445-2762-4799-B70A-241EDF3822E3}" presName="composite" presStyleCnt="0"/>
      <dgm:spPr/>
    </dgm:pt>
    <dgm:pt modelId="{58E2DE5E-6041-414B-ACF5-F2E8C84A7C4C}" type="pres">
      <dgm:prSet presAssocID="{E749F445-2762-4799-B70A-241EDF3822E3}" presName="L1TextContainer" presStyleLbl="revTx" presStyleIdx="2" presStyleCnt="3">
        <dgm:presLayoutVars>
          <dgm:chMax val="1"/>
          <dgm:chPref val="1"/>
          <dgm:bulletEnabled val="1"/>
        </dgm:presLayoutVars>
      </dgm:prSet>
      <dgm:spPr/>
    </dgm:pt>
    <dgm:pt modelId="{514CB9F1-BBB0-F04B-925A-2BE7D5625766}" type="pres">
      <dgm:prSet presAssocID="{E749F445-2762-4799-B70A-241EDF3822E3}" presName="L2TextContainerWrapper" presStyleCnt="0">
        <dgm:presLayoutVars>
          <dgm:chMax val="0"/>
          <dgm:chPref val="0"/>
          <dgm:bulletEnabled val="1"/>
        </dgm:presLayoutVars>
      </dgm:prSet>
      <dgm:spPr/>
    </dgm:pt>
    <dgm:pt modelId="{4785FF23-0C6C-A046-9073-3B60F30EF6EA}" type="pres">
      <dgm:prSet presAssocID="{E749F445-2762-4799-B70A-241EDF3822E3}" presName="L2TextContainer" presStyleLbl="bgAcc1" presStyleIdx="2" presStyleCnt="3"/>
      <dgm:spPr/>
    </dgm:pt>
    <dgm:pt modelId="{6DD2555E-B512-7046-A643-8D5304A495E6}" type="pres">
      <dgm:prSet presAssocID="{E749F445-2762-4799-B70A-241EDF3822E3}" presName="FlexibleEmptyPlaceHolder" presStyleCnt="0"/>
      <dgm:spPr/>
    </dgm:pt>
    <dgm:pt modelId="{B8328881-9D38-D448-86A5-ACCC3D24E103}" type="pres">
      <dgm:prSet presAssocID="{E749F445-2762-4799-B70A-241EDF3822E3}" presName="ConnectLine" presStyleLbl="sibTrans1D1" presStyleIdx="2" presStyleCnt="3"/>
      <dgm:spPr>
        <a:noFill/>
        <a:ln w="9525" cap="rnd" cmpd="sng" algn="ctr">
          <a:solidFill>
            <a:schemeClr val="accent1">
              <a:hueOff val="0"/>
              <a:satOff val="0"/>
              <a:lumOff val="0"/>
              <a:alphaOff val="0"/>
            </a:schemeClr>
          </a:solidFill>
          <a:prstDash val="dash"/>
        </a:ln>
        <a:effectLst/>
      </dgm:spPr>
    </dgm:pt>
    <dgm:pt modelId="{01985D4E-40AA-734D-A915-CEBECC324E76}" type="pres">
      <dgm:prSet presAssocID="{E749F445-2762-4799-B70A-241EDF3822E3}" presName="ConnectorPoint" presStyleLbl="alignNode1" presStyleIdx="2" presStyleCnt="3"/>
      <dgm:spPr/>
    </dgm:pt>
    <dgm:pt modelId="{A4BEF3AB-B582-634F-BBB7-719C903982D1}" type="pres">
      <dgm:prSet presAssocID="{E749F445-2762-4799-B70A-241EDF3822E3}" presName="EmptyPlaceHolder" presStyleCnt="0"/>
      <dgm:spPr/>
    </dgm:pt>
  </dgm:ptLst>
  <dgm:cxnLst>
    <dgm:cxn modelId="{A6C37104-FE24-4458-86CD-74F8993B5E42}" srcId="{FC16BD2B-4700-4761-BC59-137394BE9DEA}" destId="{E749F445-2762-4799-B70A-241EDF3822E3}" srcOrd="2" destOrd="0" parTransId="{732615EA-020C-4B3B-BC83-8EC44D124FC5}" sibTransId="{C7E9B989-3466-47B3-8CB4-7D26E876BF92}"/>
    <dgm:cxn modelId="{AB194005-849C-498C-B2CB-C2B4E06155C5}" srcId="{FC16BD2B-4700-4761-BC59-137394BE9DEA}" destId="{8362732F-AAF7-4E7F-8862-E97326D25B9B}" srcOrd="1" destOrd="0" parTransId="{767575BD-3001-4167-99CD-379981948805}" sibTransId="{BEB809EB-F7E3-4F93-9524-580323B27888}"/>
    <dgm:cxn modelId="{BE12F719-1813-7D4B-8517-A1E75DC5BFC8}" type="presOf" srcId="{E749F445-2762-4799-B70A-241EDF3822E3}" destId="{58E2DE5E-6041-414B-ACF5-F2E8C84A7C4C}" srcOrd="0" destOrd="0" presId="urn:microsoft.com/office/officeart/2016/7/layout/BasicTimeline"/>
    <dgm:cxn modelId="{9B09A324-E98B-FD49-8D4A-F64C9081FD5E}" type="presOf" srcId="{FD221337-54E5-4A4D-8138-144AE693CC8C}" destId="{58A4215C-7D65-024E-90AE-196CD7ED51BD}" srcOrd="0" destOrd="0" presId="urn:microsoft.com/office/officeart/2016/7/layout/BasicTimeline"/>
    <dgm:cxn modelId="{D4C1DA2A-6A40-9A4F-9E87-D7487894D89D}" type="presOf" srcId="{98E274C8-70C1-4DE7-AF6F-2E8A4BDB0B97}" destId="{EC31E7A9-BBBC-7446-BB72-63DBD557FB00}" srcOrd="0" destOrd="0" presId="urn:microsoft.com/office/officeart/2016/7/layout/BasicTimeline"/>
    <dgm:cxn modelId="{9EA23434-A4AC-C943-BC6D-A3A4753A23C6}" type="presOf" srcId="{FC16BD2B-4700-4761-BC59-137394BE9DEA}" destId="{5FC44E86-4AE1-B94B-8D7D-A7752EF116F6}" srcOrd="0" destOrd="0" presId="urn:microsoft.com/office/officeart/2016/7/layout/BasicTimeline"/>
    <dgm:cxn modelId="{6AFD933E-FFFC-4726-A2F2-780A36F16C89}" srcId="{FC16BD2B-4700-4761-BC59-137394BE9DEA}" destId="{98E274C8-70C1-4DE7-AF6F-2E8A4BDB0B97}" srcOrd="0" destOrd="0" parTransId="{BA6F3843-8EA9-4CFB-A095-BBC84EC2F6E6}" sibTransId="{9F1C578F-D9BE-403F-B127-4A8D352D8CAA}"/>
    <dgm:cxn modelId="{340D623F-C2F3-3A41-A855-3083B5D5BBEA}" type="presOf" srcId="{CDDE4F51-5953-48A2-8911-E04F821EF26E}" destId="{F9023F87-AC5B-DB4D-AE8A-15B8FA0AE345}" srcOrd="0" destOrd="0" presId="urn:microsoft.com/office/officeart/2016/7/layout/BasicTimeline"/>
    <dgm:cxn modelId="{ED8ED471-F39E-4104-A3A2-F72B32E983BD}" srcId="{8362732F-AAF7-4E7F-8862-E97326D25B9B}" destId="{CDDE4F51-5953-48A2-8911-E04F821EF26E}" srcOrd="0" destOrd="0" parTransId="{BADCF19C-C6ED-4B5D-B3BF-CB85825430DC}" sibTransId="{3FEB04A6-06C2-4115-B76D-FD6D19873551}"/>
    <dgm:cxn modelId="{C09F2E9D-B9CF-4947-93DA-BCE97113032B}" srcId="{E749F445-2762-4799-B70A-241EDF3822E3}" destId="{24CA68D7-8626-4C6F-B216-851E70199B5B}" srcOrd="0" destOrd="0" parTransId="{84EDDAEB-32F2-41F4-9277-269A20D73A47}" sibTransId="{CC25F12F-5E4E-4F9C-B727-79C5036FD330}"/>
    <dgm:cxn modelId="{924FF5B3-FBA4-294F-B296-99161E6934BD}" type="presOf" srcId="{24CA68D7-8626-4C6F-B216-851E70199B5B}" destId="{4785FF23-0C6C-A046-9073-3B60F30EF6EA}" srcOrd="0" destOrd="0" presId="urn:microsoft.com/office/officeart/2016/7/layout/BasicTimeline"/>
    <dgm:cxn modelId="{A7AB58C5-7918-4E40-A920-DA74EF6A56AD}" srcId="{98E274C8-70C1-4DE7-AF6F-2E8A4BDB0B97}" destId="{FD221337-54E5-4A4D-8138-144AE693CC8C}" srcOrd="0" destOrd="0" parTransId="{89B9437D-E89E-475B-955B-3A330CA07568}" sibTransId="{B96D445B-7A8C-4AFD-B283-53EF70E5A6DE}"/>
    <dgm:cxn modelId="{6C7306DD-2D85-B241-95FF-FDDC05F7FA85}" type="presOf" srcId="{8362732F-AAF7-4E7F-8862-E97326D25B9B}" destId="{A2186B1D-D7DC-F142-A7A1-A488592DEFF6}" srcOrd="0" destOrd="0" presId="urn:microsoft.com/office/officeart/2016/7/layout/BasicTimeline"/>
    <dgm:cxn modelId="{6C87FACC-78D0-494A-B51E-E883991322A8}" type="presParOf" srcId="{5FC44E86-4AE1-B94B-8D7D-A7752EF116F6}" destId="{CA893D22-F17E-F94B-B440-B117E7628C0E}" srcOrd="0" destOrd="0" presId="urn:microsoft.com/office/officeart/2016/7/layout/BasicTimeline"/>
    <dgm:cxn modelId="{8D0477FF-2F1A-A44A-AF42-3EB2FF132CE1}" type="presParOf" srcId="{5FC44E86-4AE1-B94B-8D7D-A7752EF116F6}" destId="{B359200C-CBF3-5D42-B574-EF077C2A0E31}" srcOrd="1" destOrd="0" presId="urn:microsoft.com/office/officeart/2016/7/layout/BasicTimeline"/>
    <dgm:cxn modelId="{6F0301BD-6DB9-5948-862F-9480B315A67F}" type="presParOf" srcId="{B359200C-CBF3-5D42-B574-EF077C2A0E31}" destId="{005BA027-BF3A-914C-8CB0-0380E2EE6503}" srcOrd="0" destOrd="0" presId="urn:microsoft.com/office/officeart/2016/7/layout/BasicTimeline"/>
    <dgm:cxn modelId="{A1E3AA46-708B-0F47-837D-9E57F434B343}" type="presParOf" srcId="{005BA027-BF3A-914C-8CB0-0380E2EE6503}" destId="{EC31E7A9-BBBC-7446-BB72-63DBD557FB00}" srcOrd="0" destOrd="0" presId="urn:microsoft.com/office/officeart/2016/7/layout/BasicTimeline"/>
    <dgm:cxn modelId="{6C67BEE7-F791-A645-8733-4173B7558515}" type="presParOf" srcId="{005BA027-BF3A-914C-8CB0-0380E2EE6503}" destId="{26E9996C-052E-364B-815E-D8B4A223AF39}" srcOrd="1" destOrd="0" presId="urn:microsoft.com/office/officeart/2016/7/layout/BasicTimeline"/>
    <dgm:cxn modelId="{F9D0AFE5-E2B5-0641-9793-E1E494334724}" type="presParOf" srcId="{26E9996C-052E-364B-815E-D8B4A223AF39}" destId="{58A4215C-7D65-024E-90AE-196CD7ED51BD}" srcOrd="0" destOrd="0" presId="urn:microsoft.com/office/officeart/2016/7/layout/BasicTimeline"/>
    <dgm:cxn modelId="{6AB31142-08BC-9C44-B07D-06CF39EF3DC1}" type="presParOf" srcId="{26E9996C-052E-364B-815E-D8B4A223AF39}" destId="{51669F44-41A2-1B4E-AAC3-C352BEA161A2}" srcOrd="1" destOrd="0" presId="urn:microsoft.com/office/officeart/2016/7/layout/BasicTimeline"/>
    <dgm:cxn modelId="{682509C9-218A-E84E-BE79-54107C64312D}" type="presParOf" srcId="{005BA027-BF3A-914C-8CB0-0380E2EE6503}" destId="{F9E30AC7-8865-A849-9F41-16AF8550FBFE}" srcOrd="2" destOrd="0" presId="urn:microsoft.com/office/officeart/2016/7/layout/BasicTimeline"/>
    <dgm:cxn modelId="{8B29F79C-AB17-7C44-BA7E-721464AC849C}" type="presParOf" srcId="{005BA027-BF3A-914C-8CB0-0380E2EE6503}" destId="{B39AA865-18AD-6C4E-B3C8-5F2A2125A860}" srcOrd="3" destOrd="0" presId="urn:microsoft.com/office/officeart/2016/7/layout/BasicTimeline"/>
    <dgm:cxn modelId="{7AAD0EF6-3AA4-9643-B6F7-3E735ACB3EC2}" type="presParOf" srcId="{005BA027-BF3A-914C-8CB0-0380E2EE6503}" destId="{610B75E0-C8A6-FC4C-AF99-EDD9257FB282}" srcOrd="4" destOrd="0" presId="urn:microsoft.com/office/officeart/2016/7/layout/BasicTimeline"/>
    <dgm:cxn modelId="{BF536787-9724-7F43-A038-0D280FBF9BE9}" type="presParOf" srcId="{B359200C-CBF3-5D42-B574-EF077C2A0E31}" destId="{9F27323F-53CD-A342-9BAB-E72A4C200F62}" srcOrd="1" destOrd="0" presId="urn:microsoft.com/office/officeart/2016/7/layout/BasicTimeline"/>
    <dgm:cxn modelId="{C82A11E8-52E1-3841-AD11-2D30BC08A74C}" type="presParOf" srcId="{B359200C-CBF3-5D42-B574-EF077C2A0E31}" destId="{787CE52B-B142-2640-9655-DD6630834427}" srcOrd="2" destOrd="0" presId="urn:microsoft.com/office/officeart/2016/7/layout/BasicTimeline"/>
    <dgm:cxn modelId="{81DDC7C7-D8C9-E949-87C9-A33A308ACE01}" type="presParOf" srcId="{787CE52B-B142-2640-9655-DD6630834427}" destId="{A2186B1D-D7DC-F142-A7A1-A488592DEFF6}" srcOrd="0" destOrd="0" presId="urn:microsoft.com/office/officeart/2016/7/layout/BasicTimeline"/>
    <dgm:cxn modelId="{7DAF8F3C-5DC7-BB47-A103-F34D0FD05BB3}" type="presParOf" srcId="{787CE52B-B142-2640-9655-DD6630834427}" destId="{34E25E37-CC10-FB40-A2F1-26C20E844F01}" srcOrd="1" destOrd="0" presId="urn:microsoft.com/office/officeart/2016/7/layout/BasicTimeline"/>
    <dgm:cxn modelId="{9242CFD8-C390-7F44-98E3-481EA8B53671}" type="presParOf" srcId="{34E25E37-CC10-FB40-A2F1-26C20E844F01}" destId="{F9023F87-AC5B-DB4D-AE8A-15B8FA0AE345}" srcOrd="0" destOrd="0" presId="urn:microsoft.com/office/officeart/2016/7/layout/BasicTimeline"/>
    <dgm:cxn modelId="{F913B4DC-F389-B94B-9FAC-45BEAEAE0EDD}" type="presParOf" srcId="{34E25E37-CC10-FB40-A2F1-26C20E844F01}" destId="{A2680840-5229-5140-8034-765ADACB9B1E}" srcOrd="1" destOrd="0" presId="urn:microsoft.com/office/officeart/2016/7/layout/BasicTimeline"/>
    <dgm:cxn modelId="{554B52B0-0DAB-8F4E-A415-ADB4FBD5F79B}" type="presParOf" srcId="{787CE52B-B142-2640-9655-DD6630834427}" destId="{A6460E1F-C6E1-AD41-9F26-08DEE13B2590}" srcOrd="2" destOrd="0" presId="urn:microsoft.com/office/officeart/2016/7/layout/BasicTimeline"/>
    <dgm:cxn modelId="{BC341059-CA40-C540-8AED-C74D10082B14}" type="presParOf" srcId="{787CE52B-B142-2640-9655-DD6630834427}" destId="{FF0E6D19-8784-374F-89A0-B9F27586C4F9}" srcOrd="3" destOrd="0" presId="urn:microsoft.com/office/officeart/2016/7/layout/BasicTimeline"/>
    <dgm:cxn modelId="{625CDA23-0198-624F-989C-C7C12A7A7651}" type="presParOf" srcId="{787CE52B-B142-2640-9655-DD6630834427}" destId="{B6562844-C857-2E4E-8CC5-7FD59DA10F66}" srcOrd="4" destOrd="0" presId="urn:microsoft.com/office/officeart/2016/7/layout/BasicTimeline"/>
    <dgm:cxn modelId="{CA74E66D-A218-6941-8064-033EA58794A7}" type="presParOf" srcId="{B359200C-CBF3-5D42-B574-EF077C2A0E31}" destId="{F1E105CF-02F5-254D-83ED-DA9F8AB3B065}" srcOrd="3" destOrd="0" presId="urn:microsoft.com/office/officeart/2016/7/layout/BasicTimeline"/>
    <dgm:cxn modelId="{13A8D0B8-F1E7-9549-A987-8A3AF9EF9785}" type="presParOf" srcId="{B359200C-CBF3-5D42-B574-EF077C2A0E31}" destId="{BF55B075-581A-F142-B172-1A3F651B7D4B}" srcOrd="4" destOrd="0" presId="urn:microsoft.com/office/officeart/2016/7/layout/BasicTimeline"/>
    <dgm:cxn modelId="{8188DA12-9E02-FA41-A551-70EFBAFFD2C9}" type="presParOf" srcId="{BF55B075-581A-F142-B172-1A3F651B7D4B}" destId="{58E2DE5E-6041-414B-ACF5-F2E8C84A7C4C}" srcOrd="0" destOrd="0" presId="urn:microsoft.com/office/officeart/2016/7/layout/BasicTimeline"/>
    <dgm:cxn modelId="{A96E0497-E4D4-E34F-BBE7-55962574102E}" type="presParOf" srcId="{BF55B075-581A-F142-B172-1A3F651B7D4B}" destId="{514CB9F1-BBB0-F04B-925A-2BE7D5625766}" srcOrd="1" destOrd="0" presId="urn:microsoft.com/office/officeart/2016/7/layout/BasicTimeline"/>
    <dgm:cxn modelId="{142DF3CD-3FD4-3A4D-ACBD-ED851A500C4C}" type="presParOf" srcId="{514CB9F1-BBB0-F04B-925A-2BE7D5625766}" destId="{4785FF23-0C6C-A046-9073-3B60F30EF6EA}" srcOrd="0" destOrd="0" presId="urn:microsoft.com/office/officeart/2016/7/layout/BasicTimeline"/>
    <dgm:cxn modelId="{0E1FF6AF-E15A-B84E-AB65-A30CB36A0F25}" type="presParOf" srcId="{514CB9F1-BBB0-F04B-925A-2BE7D5625766}" destId="{6DD2555E-B512-7046-A643-8D5304A495E6}" srcOrd="1" destOrd="0" presId="urn:microsoft.com/office/officeart/2016/7/layout/BasicTimeline"/>
    <dgm:cxn modelId="{230CF73D-05F3-4048-9A3B-C5368BD41E02}" type="presParOf" srcId="{BF55B075-581A-F142-B172-1A3F651B7D4B}" destId="{B8328881-9D38-D448-86A5-ACCC3D24E103}" srcOrd="2" destOrd="0" presId="urn:microsoft.com/office/officeart/2016/7/layout/BasicTimeline"/>
    <dgm:cxn modelId="{CDEBB13B-811D-A443-B099-83FC1666E402}" type="presParOf" srcId="{BF55B075-581A-F142-B172-1A3F651B7D4B}" destId="{01985D4E-40AA-734D-A915-CEBECC324E76}" srcOrd="3" destOrd="0" presId="urn:microsoft.com/office/officeart/2016/7/layout/BasicTimeline"/>
    <dgm:cxn modelId="{0D18D356-7D75-3443-A49E-13C9E0CA4106}" type="presParOf" srcId="{BF55B075-581A-F142-B172-1A3F651B7D4B}" destId="{A4BEF3AB-B582-634F-BBB7-719C903982D1}"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2BE121F-F12A-4381-B2CF-69E9124F32AA}"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9A6B7A52-C553-457D-B4F4-305D6551A089}">
      <dgm:prSet/>
      <dgm:spPr/>
      <dgm:t>
        <a:bodyPr/>
        <a:lstStyle/>
        <a:p>
          <a:pPr>
            <a:lnSpc>
              <a:spcPct val="100000"/>
            </a:lnSpc>
          </a:pPr>
          <a:r>
            <a:rPr lang="en-US"/>
            <a:t>NAS-Delay contributes more when compared to all the other reasons of delays in the below pie-chart with almost 50% occupancy.</a:t>
          </a:r>
        </a:p>
      </dgm:t>
    </dgm:pt>
    <dgm:pt modelId="{0D9373C0-A29B-497A-8867-AD6E8E0EE580}" type="parTrans" cxnId="{32F173B9-4864-4580-84C1-2644791E5EC2}">
      <dgm:prSet/>
      <dgm:spPr/>
      <dgm:t>
        <a:bodyPr/>
        <a:lstStyle/>
        <a:p>
          <a:endParaRPr lang="en-US"/>
        </a:p>
      </dgm:t>
    </dgm:pt>
    <dgm:pt modelId="{14A85DC8-791F-4A94-9162-4C81CD00AD38}" type="sibTrans" cxnId="{32F173B9-4864-4580-84C1-2644791E5EC2}">
      <dgm:prSet/>
      <dgm:spPr/>
      <dgm:t>
        <a:bodyPr/>
        <a:lstStyle/>
        <a:p>
          <a:endParaRPr lang="en-US"/>
        </a:p>
      </dgm:t>
    </dgm:pt>
    <dgm:pt modelId="{F1FC3869-EB79-47C3-9E15-D938573E5046}">
      <dgm:prSet/>
      <dgm:spPr/>
      <dgm:t>
        <a:bodyPr/>
        <a:lstStyle/>
        <a:p>
          <a:pPr>
            <a:lnSpc>
              <a:spcPct val="100000"/>
            </a:lnSpc>
          </a:pPr>
          <a:r>
            <a:rPr lang="en-US"/>
            <a:t>Hence it is the most frequent reason for flight delays.</a:t>
          </a:r>
        </a:p>
      </dgm:t>
    </dgm:pt>
    <dgm:pt modelId="{25B0A9A0-FF06-4C15-B3B6-9648CAF75990}" type="parTrans" cxnId="{8A845AC8-2657-4A1B-AB3C-1A09BEBAD66E}">
      <dgm:prSet/>
      <dgm:spPr/>
      <dgm:t>
        <a:bodyPr/>
        <a:lstStyle/>
        <a:p>
          <a:endParaRPr lang="en-US"/>
        </a:p>
      </dgm:t>
    </dgm:pt>
    <dgm:pt modelId="{E85AC20A-1AC4-436C-AE23-A31C43EB4D33}" type="sibTrans" cxnId="{8A845AC8-2657-4A1B-AB3C-1A09BEBAD66E}">
      <dgm:prSet/>
      <dgm:spPr/>
      <dgm:t>
        <a:bodyPr/>
        <a:lstStyle/>
        <a:p>
          <a:endParaRPr lang="en-US"/>
        </a:p>
      </dgm:t>
    </dgm:pt>
    <dgm:pt modelId="{54A9F655-8E20-48E1-AD7A-74AB6DC8638A}">
      <dgm:prSet/>
      <dgm:spPr/>
      <dgm:t>
        <a:bodyPr/>
        <a:lstStyle/>
        <a:p>
          <a:pPr>
            <a:lnSpc>
              <a:spcPct val="100000"/>
            </a:lnSpc>
          </a:pPr>
          <a:r>
            <a:rPr lang="en-US"/>
            <a:t>Carrier-Delays are the second most frequent reasons for delays.</a:t>
          </a:r>
        </a:p>
      </dgm:t>
    </dgm:pt>
    <dgm:pt modelId="{23D25A3A-7CB1-4DC7-AC00-D643332BD80A}" type="parTrans" cxnId="{F83899EC-1956-4AAD-92BA-296D93DAA117}">
      <dgm:prSet/>
      <dgm:spPr/>
      <dgm:t>
        <a:bodyPr/>
        <a:lstStyle/>
        <a:p>
          <a:endParaRPr lang="en-US"/>
        </a:p>
      </dgm:t>
    </dgm:pt>
    <dgm:pt modelId="{B69210A8-CCCF-4E4B-9B18-F2D96CB17CE6}" type="sibTrans" cxnId="{F83899EC-1956-4AAD-92BA-296D93DAA117}">
      <dgm:prSet/>
      <dgm:spPr/>
      <dgm:t>
        <a:bodyPr/>
        <a:lstStyle/>
        <a:p>
          <a:endParaRPr lang="en-US"/>
        </a:p>
      </dgm:t>
    </dgm:pt>
    <dgm:pt modelId="{271A6CAC-162F-4161-B0CE-42BFDD10C0D5}">
      <dgm:prSet/>
      <dgm:spPr/>
      <dgm:t>
        <a:bodyPr/>
        <a:lstStyle/>
        <a:p>
          <a:pPr>
            <a:lnSpc>
              <a:spcPct val="100000"/>
            </a:lnSpc>
          </a:pPr>
          <a:r>
            <a:rPr lang="en-US"/>
            <a:t>Security-Delays contributes almost negligible count when compared to all the four reasons of delays.</a:t>
          </a:r>
        </a:p>
      </dgm:t>
    </dgm:pt>
    <dgm:pt modelId="{E83DB6A7-8967-4BCB-A069-39016B3BC57C}" type="parTrans" cxnId="{50408D7D-327A-4480-B0DB-2F5701E03E53}">
      <dgm:prSet/>
      <dgm:spPr/>
      <dgm:t>
        <a:bodyPr/>
        <a:lstStyle/>
        <a:p>
          <a:endParaRPr lang="en-US"/>
        </a:p>
      </dgm:t>
    </dgm:pt>
    <dgm:pt modelId="{0D3FAE8F-C816-4BCF-AD41-30D2C060690F}" type="sibTrans" cxnId="{50408D7D-327A-4480-B0DB-2F5701E03E53}">
      <dgm:prSet/>
      <dgm:spPr/>
      <dgm:t>
        <a:bodyPr/>
        <a:lstStyle/>
        <a:p>
          <a:endParaRPr lang="en-US"/>
        </a:p>
      </dgm:t>
    </dgm:pt>
    <dgm:pt modelId="{E9E18352-004C-49D8-859D-CFDFAB31BA87}" type="pres">
      <dgm:prSet presAssocID="{02BE121F-F12A-4381-B2CF-69E9124F32AA}" presName="root" presStyleCnt="0">
        <dgm:presLayoutVars>
          <dgm:dir/>
          <dgm:resizeHandles val="exact"/>
        </dgm:presLayoutVars>
      </dgm:prSet>
      <dgm:spPr/>
    </dgm:pt>
    <dgm:pt modelId="{3B9A7619-C83F-4B1C-93B2-2D88AABA17DB}" type="pres">
      <dgm:prSet presAssocID="{9A6B7A52-C553-457D-B4F4-305D6551A089}" presName="compNode" presStyleCnt="0"/>
      <dgm:spPr/>
    </dgm:pt>
    <dgm:pt modelId="{BD76244B-AE6C-4B6C-B129-613C3FC1E1DE}" type="pres">
      <dgm:prSet presAssocID="{9A6B7A52-C553-457D-B4F4-305D6551A08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cessor"/>
        </a:ext>
      </dgm:extLst>
    </dgm:pt>
    <dgm:pt modelId="{F4C78C62-7ED9-44FC-8647-12429DDC1998}" type="pres">
      <dgm:prSet presAssocID="{9A6B7A52-C553-457D-B4F4-305D6551A089}" presName="spaceRect" presStyleCnt="0"/>
      <dgm:spPr/>
    </dgm:pt>
    <dgm:pt modelId="{532DC507-37DF-46CE-9AE4-4F08B5D8998B}" type="pres">
      <dgm:prSet presAssocID="{9A6B7A52-C553-457D-B4F4-305D6551A089}" presName="textRect" presStyleLbl="revTx" presStyleIdx="0" presStyleCnt="4">
        <dgm:presLayoutVars>
          <dgm:chMax val="1"/>
          <dgm:chPref val="1"/>
        </dgm:presLayoutVars>
      </dgm:prSet>
      <dgm:spPr/>
    </dgm:pt>
    <dgm:pt modelId="{6334406D-8D2B-4BF5-99D7-AC309DEA6E41}" type="pres">
      <dgm:prSet presAssocID="{14A85DC8-791F-4A94-9162-4C81CD00AD38}" presName="sibTrans" presStyleCnt="0"/>
      <dgm:spPr/>
    </dgm:pt>
    <dgm:pt modelId="{9D375A48-E4F6-44B9-846F-844A5656CBB4}" type="pres">
      <dgm:prSet presAssocID="{F1FC3869-EB79-47C3-9E15-D938573E5046}" presName="compNode" presStyleCnt="0"/>
      <dgm:spPr/>
    </dgm:pt>
    <dgm:pt modelId="{FFE6AB00-DE29-4065-82A1-0EE0C43C4ED1}" type="pres">
      <dgm:prSet presAssocID="{F1FC3869-EB79-47C3-9E15-D938573E5046}"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Airplane"/>
        </a:ext>
      </dgm:extLst>
    </dgm:pt>
    <dgm:pt modelId="{0BF9C9A0-D3AB-48AD-8A77-BFD66659C02D}" type="pres">
      <dgm:prSet presAssocID="{F1FC3869-EB79-47C3-9E15-D938573E5046}" presName="spaceRect" presStyleCnt="0"/>
      <dgm:spPr/>
    </dgm:pt>
    <dgm:pt modelId="{8374CB72-57D9-43C2-8C0B-B956269591CB}" type="pres">
      <dgm:prSet presAssocID="{F1FC3869-EB79-47C3-9E15-D938573E5046}" presName="textRect" presStyleLbl="revTx" presStyleIdx="1" presStyleCnt="4">
        <dgm:presLayoutVars>
          <dgm:chMax val="1"/>
          <dgm:chPref val="1"/>
        </dgm:presLayoutVars>
      </dgm:prSet>
      <dgm:spPr/>
    </dgm:pt>
    <dgm:pt modelId="{9AE42290-B04B-4D24-82EF-FF250347589A}" type="pres">
      <dgm:prSet presAssocID="{E85AC20A-1AC4-436C-AE23-A31C43EB4D33}" presName="sibTrans" presStyleCnt="0"/>
      <dgm:spPr/>
    </dgm:pt>
    <dgm:pt modelId="{ED13D20B-1B54-4CC5-8447-A8EA91B015A4}" type="pres">
      <dgm:prSet presAssocID="{54A9F655-8E20-48E1-AD7A-74AB6DC8638A}" presName="compNode" presStyleCnt="0"/>
      <dgm:spPr/>
    </dgm:pt>
    <dgm:pt modelId="{7780BA99-0D94-4DBB-B906-FECE5C128D60}" type="pres">
      <dgm:prSet presAssocID="{54A9F655-8E20-48E1-AD7A-74AB6DC8638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ump truck"/>
        </a:ext>
      </dgm:extLst>
    </dgm:pt>
    <dgm:pt modelId="{8F11D94D-4254-4DF7-9706-C80342C14CDE}" type="pres">
      <dgm:prSet presAssocID="{54A9F655-8E20-48E1-AD7A-74AB6DC8638A}" presName="spaceRect" presStyleCnt="0"/>
      <dgm:spPr/>
    </dgm:pt>
    <dgm:pt modelId="{5355C18D-4186-462E-B270-FE8EC129DC52}" type="pres">
      <dgm:prSet presAssocID="{54A9F655-8E20-48E1-AD7A-74AB6DC8638A}" presName="textRect" presStyleLbl="revTx" presStyleIdx="2" presStyleCnt="4">
        <dgm:presLayoutVars>
          <dgm:chMax val="1"/>
          <dgm:chPref val="1"/>
        </dgm:presLayoutVars>
      </dgm:prSet>
      <dgm:spPr/>
    </dgm:pt>
    <dgm:pt modelId="{BC2F5BC7-24FC-4765-8598-39AFA0D770DA}" type="pres">
      <dgm:prSet presAssocID="{B69210A8-CCCF-4E4B-9B18-F2D96CB17CE6}" presName="sibTrans" presStyleCnt="0"/>
      <dgm:spPr/>
    </dgm:pt>
    <dgm:pt modelId="{DF6D5162-9896-4586-AC9C-054E690968FA}" type="pres">
      <dgm:prSet presAssocID="{271A6CAC-162F-4161-B0CE-42BFDD10C0D5}" presName="compNode" presStyleCnt="0"/>
      <dgm:spPr/>
    </dgm:pt>
    <dgm:pt modelId="{81F58BCD-EC9E-4761-9813-224D0814B77F}" type="pres">
      <dgm:prSet presAssocID="{271A6CAC-162F-4161-B0CE-42BFDD10C0D5}"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Stopwatch"/>
        </a:ext>
      </dgm:extLst>
    </dgm:pt>
    <dgm:pt modelId="{25C12587-801B-4CB9-95DD-18989858B1EF}" type="pres">
      <dgm:prSet presAssocID="{271A6CAC-162F-4161-B0CE-42BFDD10C0D5}" presName="spaceRect" presStyleCnt="0"/>
      <dgm:spPr/>
    </dgm:pt>
    <dgm:pt modelId="{FE4249E6-8258-4832-BED4-F13F91079FAD}" type="pres">
      <dgm:prSet presAssocID="{271A6CAC-162F-4161-B0CE-42BFDD10C0D5}" presName="textRect" presStyleLbl="revTx" presStyleIdx="3" presStyleCnt="4">
        <dgm:presLayoutVars>
          <dgm:chMax val="1"/>
          <dgm:chPref val="1"/>
        </dgm:presLayoutVars>
      </dgm:prSet>
      <dgm:spPr/>
    </dgm:pt>
  </dgm:ptLst>
  <dgm:cxnLst>
    <dgm:cxn modelId="{6B206307-A179-4D8B-9352-8A403B5451FC}" type="presOf" srcId="{54A9F655-8E20-48E1-AD7A-74AB6DC8638A}" destId="{5355C18D-4186-462E-B270-FE8EC129DC52}" srcOrd="0" destOrd="0" presId="urn:microsoft.com/office/officeart/2018/2/layout/IconLabelList"/>
    <dgm:cxn modelId="{C57EB809-67CB-4EB6-9DD0-9AF85C45BE46}" type="presOf" srcId="{02BE121F-F12A-4381-B2CF-69E9124F32AA}" destId="{E9E18352-004C-49D8-859D-CFDFAB31BA87}" srcOrd="0" destOrd="0" presId="urn:microsoft.com/office/officeart/2018/2/layout/IconLabelList"/>
    <dgm:cxn modelId="{50408D7D-327A-4480-B0DB-2F5701E03E53}" srcId="{02BE121F-F12A-4381-B2CF-69E9124F32AA}" destId="{271A6CAC-162F-4161-B0CE-42BFDD10C0D5}" srcOrd="3" destOrd="0" parTransId="{E83DB6A7-8967-4BCB-A069-39016B3BC57C}" sibTransId="{0D3FAE8F-C816-4BCF-AD41-30D2C060690F}"/>
    <dgm:cxn modelId="{70D8A39B-579D-4AA3-9429-31498C053535}" type="presOf" srcId="{271A6CAC-162F-4161-B0CE-42BFDD10C0D5}" destId="{FE4249E6-8258-4832-BED4-F13F91079FAD}" srcOrd="0" destOrd="0" presId="urn:microsoft.com/office/officeart/2018/2/layout/IconLabelList"/>
    <dgm:cxn modelId="{57144BAB-EC65-4CB5-81AC-2732FBA1C2BE}" type="presOf" srcId="{F1FC3869-EB79-47C3-9E15-D938573E5046}" destId="{8374CB72-57D9-43C2-8C0B-B956269591CB}" srcOrd="0" destOrd="0" presId="urn:microsoft.com/office/officeart/2018/2/layout/IconLabelList"/>
    <dgm:cxn modelId="{32F173B9-4864-4580-84C1-2644791E5EC2}" srcId="{02BE121F-F12A-4381-B2CF-69E9124F32AA}" destId="{9A6B7A52-C553-457D-B4F4-305D6551A089}" srcOrd="0" destOrd="0" parTransId="{0D9373C0-A29B-497A-8867-AD6E8E0EE580}" sibTransId="{14A85DC8-791F-4A94-9162-4C81CD00AD38}"/>
    <dgm:cxn modelId="{8A845AC8-2657-4A1B-AB3C-1A09BEBAD66E}" srcId="{02BE121F-F12A-4381-B2CF-69E9124F32AA}" destId="{F1FC3869-EB79-47C3-9E15-D938573E5046}" srcOrd="1" destOrd="0" parTransId="{25B0A9A0-FF06-4C15-B3B6-9648CAF75990}" sibTransId="{E85AC20A-1AC4-436C-AE23-A31C43EB4D33}"/>
    <dgm:cxn modelId="{1887C2D1-05C3-4862-9E0F-CD1162F3A705}" type="presOf" srcId="{9A6B7A52-C553-457D-B4F4-305D6551A089}" destId="{532DC507-37DF-46CE-9AE4-4F08B5D8998B}" srcOrd="0" destOrd="0" presId="urn:microsoft.com/office/officeart/2018/2/layout/IconLabelList"/>
    <dgm:cxn modelId="{F83899EC-1956-4AAD-92BA-296D93DAA117}" srcId="{02BE121F-F12A-4381-B2CF-69E9124F32AA}" destId="{54A9F655-8E20-48E1-AD7A-74AB6DC8638A}" srcOrd="2" destOrd="0" parTransId="{23D25A3A-7CB1-4DC7-AC00-D643332BD80A}" sibTransId="{B69210A8-CCCF-4E4B-9B18-F2D96CB17CE6}"/>
    <dgm:cxn modelId="{A60304E6-FDC6-49D9-84D9-3AE843C15DD5}" type="presParOf" srcId="{E9E18352-004C-49D8-859D-CFDFAB31BA87}" destId="{3B9A7619-C83F-4B1C-93B2-2D88AABA17DB}" srcOrd="0" destOrd="0" presId="urn:microsoft.com/office/officeart/2018/2/layout/IconLabelList"/>
    <dgm:cxn modelId="{9707ED5D-22C1-4AC4-AD6F-3BF853273064}" type="presParOf" srcId="{3B9A7619-C83F-4B1C-93B2-2D88AABA17DB}" destId="{BD76244B-AE6C-4B6C-B129-613C3FC1E1DE}" srcOrd="0" destOrd="0" presId="urn:microsoft.com/office/officeart/2018/2/layout/IconLabelList"/>
    <dgm:cxn modelId="{00C6EE33-BB3E-4915-B647-8AFA28DDE99E}" type="presParOf" srcId="{3B9A7619-C83F-4B1C-93B2-2D88AABA17DB}" destId="{F4C78C62-7ED9-44FC-8647-12429DDC1998}" srcOrd="1" destOrd="0" presId="urn:microsoft.com/office/officeart/2018/2/layout/IconLabelList"/>
    <dgm:cxn modelId="{25B8633E-55CD-4D3C-B8A1-0E795A470C27}" type="presParOf" srcId="{3B9A7619-C83F-4B1C-93B2-2D88AABA17DB}" destId="{532DC507-37DF-46CE-9AE4-4F08B5D8998B}" srcOrd="2" destOrd="0" presId="urn:microsoft.com/office/officeart/2018/2/layout/IconLabelList"/>
    <dgm:cxn modelId="{192B26BE-C666-4D39-850F-E1E931B88425}" type="presParOf" srcId="{E9E18352-004C-49D8-859D-CFDFAB31BA87}" destId="{6334406D-8D2B-4BF5-99D7-AC309DEA6E41}" srcOrd="1" destOrd="0" presId="urn:microsoft.com/office/officeart/2018/2/layout/IconLabelList"/>
    <dgm:cxn modelId="{1E404F1E-BC73-493A-BE7C-4ED6D41C648D}" type="presParOf" srcId="{E9E18352-004C-49D8-859D-CFDFAB31BA87}" destId="{9D375A48-E4F6-44B9-846F-844A5656CBB4}" srcOrd="2" destOrd="0" presId="urn:microsoft.com/office/officeart/2018/2/layout/IconLabelList"/>
    <dgm:cxn modelId="{9FDC1D5A-BF06-413E-A373-D496B947D6ED}" type="presParOf" srcId="{9D375A48-E4F6-44B9-846F-844A5656CBB4}" destId="{FFE6AB00-DE29-4065-82A1-0EE0C43C4ED1}" srcOrd="0" destOrd="0" presId="urn:microsoft.com/office/officeart/2018/2/layout/IconLabelList"/>
    <dgm:cxn modelId="{AAEC03D3-5C5F-4286-984E-47F66F0D03D4}" type="presParOf" srcId="{9D375A48-E4F6-44B9-846F-844A5656CBB4}" destId="{0BF9C9A0-D3AB-48AD-8A77-BFD66659C02D}" srcOrd="1" destOrd="0" presId="urn:microsoft.com/office/officeart/2018/2/layout/IconLabelList"/>
    <dgm:cxn modelId="{7CFFEFB6-3EFC-40FC-943A-2C0B1A3B5070}" type="presParOf" srcId="{9D375A48-E4F6-44B9-846F-844A5656CBB4}" destId="{8374CB72-57D9-43C2-8C0B-B956269591CB}" srcOrd="2" destOrd="0" presId="urn:microsoft.com/office/officeart/2018/2/layout/IconLabelList"/>
    <dgm:cxn modelId="{8025FD59-4AEF-421F-BF54-B6F867C20A21}" type="presParOf" srcId="{E9E18352-004C-49D8-859D-CFDFAB31BA87}" destId="{9AE42290-B04B-4D24-82EF-FF250347589A}" srcOrd="3" destOrd="0" presId="urn:microsoft.com/office/officeart/2018/2/layout/IconLabelList"/>
    <dgm:cxn modelId="{07C537FD-8345-46B2-90AC-D7979ABED9E2}" type="presParOf" srcId="{E9E18352-004C-49D8-859D-CFDFAB31BA87}" destId="{ED13D20B-1B54-4CC5-8447-A8EA91B015A4}" srcOrd="4" destOrd="0" presId="urn:microsoft.com/office/officeart/2018/2/layout/IconLabelList"/>
    <dgm:cxn modelId="{F7542DF7-C6A8-44FC-BE24-EAB885A1A66D}" type="presParOf" srcId="{ED13D20B-1B54-4CC5-8447-A8EA91B015A4}" destId="{7780BA99-0D94-4DBB-B906-FECE5C128D60}" srcOrd="0" destOrd="0" presId="urn:microsoft.com/office/officeart/2018/2/layout/IconLabelList"/>
    <dgm:cxn modelId="{6FF59849-60B9-4821-86FD-B52846C38073}" type="presParOf" srcId="{ED13D20B-1B54-4CC5-8447-A8EA91B015A4}" destId="{8F11D94D-4254-4DF7-9706-C80342C14CDE}" srcOrd="1" destOrd="0" presId="urn:microsoft.com/office/officeart/2018/2/layout/IconLabelList"/>
    <dgm:cxn modelId="{8784F3BC-56F9-4BC5-87C3-1D4E884DFD2E}" type="presParOf" srcId="{ED13D20B-1B54-4CC5-8447-A8EA91B015A4}" destId="{5355C18D-4186-462E-B270-FE8EC129DC52}" srcOrd="2" destOrd="0" presId="urn:microsoft.com/office/officeart/2018/2/layout/IconLabelList"/>
    <dgm:cxn modelId="{8752F0BE-8A7D-4A4D-A26E-C79A4302417C}" type="presParOf" srcId="{E9E18352-004C-49D8-859D-CFDFAB31BA87}" destId="{BC2F5BC7-24FC-4765-8598-39AFA0D770DA}" srcOrd="5" destOrd="0" presId="urn:microsoft.com/office/officeart/2018/2/layout/IconLabelList"/>
    <dgm:cxn modelId="{3264A4CB-08A2-4292-ACFE-BC3D6F510C62}" type="presParOf" srcId="{E9E18352-004C-49D8-859D-CFDFAB31BA87}" destId="{DF6D5162-9896-4586-AC9C-054E690968FA}" srcOrd="6" destOrd="0" presId="urn:microsoft.com/office/officeart/2018/2/layout/IconLabelList"/>
    <dgm:cxn modelId="{49AC45E1-1B5B-4FCA-A30B-0CB5AD7AEF29}" type="presParOf" srcId="{DF6D5162-9896-4586-AC9C-054E690968FA}" destId="{81F58BCD-EC9E-4761-9813-224D0814B77F}" srcOrd="0" destOrd="0" presId="urn:microsoft.com/office/officeart/2018/2/layout/IconLabelList"/>
    <dgm:cxn modelId="{EF99FD01-1792-4583-A3D8-F05AFEF612F5}" type="presParOf" srcId="{DF6D5162-9896-4586-AC9C-054E690968FA}" destId="{25C12587-801B-4CB9-95DD-18989858B1EF}" srcOrd="1" destOrd="0" presId="urn:microsoft.com/office/officeart/2018/2/layout/IconLabelList"/>
    <dgm:cxn modelId="{8D83B64D-5924-4B46-9F2B-5A25948ED037}" type="presParOf" srcId="{DF6D5162-9896-4586-AC9C-054E690968FA}" destId="{FE4249E6-8258-4832-BED4-F13F91079FAD}"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60E733-313E-444A-B74A-AA14ED8B2817}">
      <dsp:nvSpPr>
        <dsp:cNvPr id="0" name=""/>
        <dsp:cNvSpPr/>
      </dsp:nvSpPr>
      <dsp:spPr>
        <a:xfrm>
          <a:off x="5081" y="2210859"/>
          <a:ext cx="1575236" cy="98944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Data Cleaning</a:t>
          </a:r>
        </a:p>
      </dsp:txBody>
      <dsp:txXfrm>
        <a:off x="34061" y="2239839"/>
        <a:ext cx="1517276" cy="931485"/>
      </dsp:txXfrm>
    </dsp:sp>
    <dsp:sp modelId="{3D8856D0-FEA4-F14F-912A-8BC7FB0B7EBE}">
      <dsp:nvSpPr>
        <dsp:cNvPr id="0" name=""/>
        <dsp:cNvSpPr/>
      </dsp:nvSpPr>
      <dsp:spPr>
        <a:xfrm>
          <a:off x="1737841" y="2510252"/>
          <a:ext cx="333950" cy="390658"/>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737841" y="2588384"/>
        <a:ext cx="233765" cy="234394"/>
      </dsp:txXfrm>
    </dsp:sp>
    <dsp:sp modelId="{103EC1EA-6A51-DF49-B4F6-1970F5281B48}">
      <dsp:nvSpPr>
        <dsp:cNvPr id="0" name=""/>
        <dsp:cNvSpPr/>
      </dsp:nvSpPr>
      <dsp:spPr>
        <a:xfrm>
          <a:off x="2210412" y="2210859"/>
          <a:ext cx="1575236" cy="98944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Data Reframing</a:t>
          </a:r>
        </a:p>
      </dsp:txBody>
      <dsp:txXfrm>
        <a:off x="2239392" y="2239839"/>
        <a:ext cx="1517276" cy="931485"/>
      </dsp:txXfrm>
    </dsp:sp>
    <dsp:sp modelId="{AE1DC22B-6C76-204F-82E2-CD66B3E70EDA}">
      <dsp:nvSpPr>
        <dsp:cNvPr id="0" name=""/>
        <dsp:cNvSpPr/>
      </dsp:nvSpPr>
      <dsp:spPr>
        <a:xfrm>
          <a:off x="3943172" y="2510252"/>
          <a:ext cx="333950" cy="390658"/>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943172" y="2588384"/>
        <a:ext cx="233765" cy="234394"/>
      </dsp:txXfrm>
    </dsp:sp>
    <dsp:sp modelId="{41679D53-72E1-D04F-A966-501A74C09C4E}">
      <dsp:nvSpPr>
        <dsp:cNvPr id="0" name=""/>
        <dsp:cNvSpPr/>
      </dsp:nvSpPr>
      <dsp:spPr>
        <a:xfrm>
          <a:off x="4415742" y="2210859"/>
          <a:ext cx="1575236" cy="98944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Map Reduce</a:t>
          </a:r>
        </a:p>
      </dsp:txBody>
      <dsp:txXfrm>
        <a:off x="4444722" y="2239839"/>
        <a:ext cx="1517276" cy="931485"/>
      </dsp:txXfrm>
    </dsp:sp>
    <dsp:sp modelId="{A89036B2-EB34-DF47-9B42-F4EA5B9865C4}">
      <dsp:nvSpPr>
        <dsp:cNvPr id="0" name=""/>
        <dsp:cNvSpPr/>
      </dsp:nvSpPr>
      <dsp:spPr>
        <a:xfrm>
          <a:off x="6148502" y="2510252"/>
          <a:ext cx="333950" cy="390658"/>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148502" y="2588384"/>
        <a:ext cx="233765" cy="234394"/>
      </dsp:txXfrm>
    </dsp:sp>
    <dsp:sp modelId="{02CB6229-3909-5F45-B13F-9469F86E66D1}">
      <dsp:nvSpPr>
        <dsp:cNvPr id="0" name=""/>
        <dsp:cNvSpPr/>
      </dsp:nvSpPr>
      <dsp:spPr>
        <a:xfrm>
          <a:off x="6621073" y="2210859"/>
          <a:ext cx="1575236" cy="98944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Data Visualization</a:t>
          </a:r>
        </a:p>
      </dsp:txBody>
      <dsp:txXfrm>
        <a:off x="6650053" y="2239839"/>
        <a:ext cx="1517276" cy="931485"/>
      </dsp:txXfrm>
    </dsp:sp>
    <dsp:sp modelId="{E1BE3B74-D035-A642-AC63-08EF84CBE9DC}">
      <dsp:nvSpPr>
        <dsp:cNvPr id="0" name=""/>
        <dsp:cNvSpPr/>
      </dsp:nvSpPr>
      <dsp:spPr>
        <a:xfrm>
          <a:off x="8353833" y="2510252"/>
          <a:ext cx="333950" cy="390658"/>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353833" y="2588384"/>
        <a:ext cx="233765" cy="234394"/>
      </dsp:txXfrm>
    </dsp:sp>
    <dsp:sp modelId="{0BBA5485-AF56-724B-A8BB-FD51FA65D1D1}">
      <dsp:nvSpPr>
        <dsp:cNvPr id="0" name=""/>
        <dsp:cNvSpPr/>
      </dsp:nvSpPr>
      <dsp:spPr>
        <a:xfrm>
          <a:off x="8826404" y="2210859"/>
          <a:ext cx="1575236" cy="98944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Building Web  Interface</a:t>
          </a:r>
        </a:p>
      </dsp:txBody>
      <dsp:txXfrm>
        <a:off x="8855384" y="2239839"/>
        <a:ext cx="1517276" cy="9314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85B235-BA12-4F88-AE55-173AD5D6E143}">
      <dsp:nvSpPr>
        <dsp:cNvPr id="0" name=""/>
        <dsp:cNvSpPr/>
      </dsp:nvSpPr>
      <dsp:spPr>
        <a:xfrm rot="3371191">
          <a:off x="2701146" y="3467984"/>
          <a:ext cx="1414248" cy="28916"/>
        </a:xfrm>
        <a:custGeom>
          <a:avLst/>
          <a:gdLst/>
          <a:ahLst/>
          <a:cxnLst/>
          <a:rect l="0" t="0" r="0" b="0"/>
          <a:pathLst>
            <a:path>
              <a:moveTo>
                <a:pt x="0" y="14458"/>
              </a:moveTo>
              <a:lnTo>
                <a:pt x="1414248" y="1445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27DF1FA-1704-4D01-814E-1D7D8D4E8672}">
      <dsp:nvSpPr>
        <dsp:cNvPr id="0" name=""/>
        <dsp:cNvSpPr/>
      </dsp:nvSpPr>
      <dsp:spPr>
        <a:xfrm rot="1739997">
          <a:off x="3094185" y="2973472"/>
          <a:ext cx="1268760" cy="28916"/>
        </a:xfrm>
        <a:custGeom>
          <a:avLst/>
          <a:gdLst/>
          <a:ahLst/>
          <a:cxnLst/>
          <a:rect l="0" t="0" r="0" b="0"/>
          <a:pathLst>
            <a:path>
              <a:moveTo>
                <a:pt x="0" y="14458"/>
              </a:moveTo>
              <a:lnTo>
                <a:pt x="1268760" y="1445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DD16A6C-1E33-4212-BA8D-BF68C9A4FF47}">
      <dsp:nvSpPr>
        <dsp:cNvPr id="0" name=""/>
        <dsp:cNvSpPr/>
      </dsp:nvSpPr>
      <dsp:spPr>
        <a:xfrm>
          <a:off x="3173723" y="2399084"/>
          <a:ext cx="1273168" cy="28916"/>
        </a:xfrm>
        <a:custGeom>
          <a:avLst/>
          <a:gdLst/>
          <a:ahLst/>
          <a:cxnLst/>
          <a:rect l="0" t="0" r="0" b="0"/>
          <a:pathLst>
            <a:path>
              <a:moveTo>
                <a:pt x="0" y="14458"/>
              </a:moveTo>
              <a:lnTo>
                <a:pt x="1273168" y="1445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ECC202E-FE8B-4B30-A10B-90FE00B3E1EC}">
      <dsp:nvSpPr>
        <dsp:cNvPr id="0" name=""/>
        <dsp:cNvSpPr/>
      </dsp:nvSpPr>
      <dsp:spPr>
        <a:xfrm rot="19860003">
          <a:off x="3094185" y="1824696"/>
          <a:ext cx="1268760" cy="28916"/>
        </a:xfrm>
        <a:custGeom>
          <a:avLst/>
          <a:gdLst/>
          <a:ahLst/>
          <a:cxnLst/>
          <a:rect l="0" t="0" r="0" b="0"/>
          <a:pathLst>
            <a:path>
              <a:moveTo>
                <a:pt x="0" y="14458"/>
              </a:moveTo>
              <a:lnTo>
                <a:pt x="1268760" y="1445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DA6B769-0BB2-4D1F-AB63-A85DABD9A36B}">
      <dsp:nvSpPr>
        <dsp:cNvPr id="0" name=""/>
        <dsp:cNvSpPr/>
      </dsp:nvSpPr>
      <dsp:spPr>
        <a:xfrm rot="18228809">
          <a:off x="2701146" y="1330184"/>
          <a:ext cx="1414248" cy="28916"/>
        </a:xfrm>
        <a:custGeom>
          <a:avLst/>
          <a:gdLst/>
          <a:ahLst/>
          <a:cxnLst/>
          <a:rect l="0" t="0" r="0" b="0"/>
          <a:pathLst>
            <a:path>
              <a:moveTo>
                <a:pt x="0" y="14458"/>
              </a:moveTo>
              <a:lnTo>
                <a:pt x="1414248" y="1445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CC98280-DD86-4A93-A162-70FB1EF341D9}">
      <dsp:nvSpPr>
        <dsp:cNvPr id="0" name=""/>
        <dsp:cNvSpPr/>
      </dsp:nvSpPr>
      <dsp:spPr>
        <a:xfrm>
          <a:off x="1914643" y="1947576"/>
          <a:ext cx="1446352" cy="991155"/>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DC5A517C-BCA4-41EA-A6FC-5FCD34C0EB24}">
      <dsp:nvSpPr>
        <dsp:cNvPr id="0" name=""/>
        <dsp:cNvSpPr/>
      </dsp:nvSpPr>
      <dsp:spPr>
        <a:xfrm>
          <a:off x="3618780" y="1688"/>
          <a:ext cx="825229" cy="825229"/>
        </a:xfrm>
        <a:prstGeom prst="ellipse">
          <a:avLst/>
        </a:prstGeom>
        <a:solidFill>
          <a:schemeClr val="accen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US" sz="900" kern="1200" dirty="0"/>
        </a:p>
      </dsp:txBody>
      <dsp:txXfrm>
        <a:off x="3739632" y="122540"/>
        <a:ext cx="583525" cy="583525"/>
      </dsp:txXfrm>
    </dsp:sp>
    <dsp:sp modelId="{F5A0606F-3BE8-4636-AF90-F241D4806EB8}">
      <dsp:nvSpPr>
        <dsp:cNvPr id="0" name=""/>
        <dsp:cNvSpPr/>
      </dsp:nvSpPr>
      <dsp:spPr>
        <a:xfrm>
          <a:off x="4526533" y="1688"/>
          <a:ext cx="1237844" cy="825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rtl="0">
            <a:lnSpc>
              <a:spcPct val="90000"/>
            </a:lnSpc>
            <a:spcBef>
              <a:spcPct val="0"/>
            </a:spcBef>
            <a:spcAft>
              <a:spcPct val="15000"/>
            </a:spcAft>
            <a:buChar char="•"/>
          </a:pPr>
          <a:r>
            <a:rPr lang="en-US" sz="900" b="1" kern="1200" dirty="0">
              <a:latin typeface="Times New Roman"/>
              <a:cs typeface="Times New Roman"/>
            </a:rPr>
            <a:t>OP_UNIQUE_CARRIER</a:t>
          </a:r>
          <a:r>
            <a:rPr lang="en-US" sz="900" kern="1200" dirty="0">
              <a:latin typeface="Times New Roman"/>
              <a:cs typeface="Times New Roman"/>
            </a:rPr>
            <a:t>: Unique Carrier Code. </a:t>
          </a:r>
        </a:p>
      </dsp:txBody>
      <dsp:txXfrm>
        <a:off x="4526533" y="1688"/>
        <a:ext cx="1237844" cy="825229"/>
      </dsp:txXfrm>
    </dsp:sp>
    <dsp:sp modelId="{EC7389A6-7E45-4086-A3F0-D2C30E87271D}">
      <dsp:nvSpPr>
        <dsp:cNvPr id="0" name=""/>
        <dsp:cNvSpPr/>
      </dsp:nvSpPr>
      <dsp:spPr>
        <a:xfrm>
          <a:off x="4231673" y="918947"/>
          <a:ext cx="825229" cy="825229"/>
        </a:xfrm>
        <a:prstGeom prst="ellipse">
          <a:avLst/>
        </a:prstGeom>
        <a:solidFill>
          <a:schemeClr val="accen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US" sz="900" b="0" kern="1200" dirty="0">
            <a:latin typeface="Calibri Light" panose="020F0302020204030204"/>
          </a:endParaRPr>
        </a:p>
      </dsp:txBody>
      <dsp:txXfrm>
        <a:off x="4352525" y="1039799"/>
        <a:ext cx="583525" cy="583525"/>
      </dsp:txXfrm>
    </dsp:sp>
    <dsp:sp modelId="{7ADE13CD-A27E-4EE0-8257-25EE45CB1998}">
      <dsp:nvSpPr>
        <dsp:cNvPr id="0" name=""/>
        <dsp:cNvSpPr/>
      </dsp:nvSpPr>
      <dsp:spPr>
        <a:xfrm>
          <a:off x="5139425" y="918947"/>
          <a:ext cx="1237844" cy="825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rtl="0">
            <a:lnSpc>
              <a:spcPct val="90000"/>
            </a:lnSpc>
            <a:spcBef>
              <a:spcPct val="0"/>
            </a:spcBef>
            <a:spcAft>
              <a:spcPct val="15000"/>
            </a:spcAft>
            <a:buChar char="•"/>
          </a:pPr>
          <a:r>
            <a:rPr lang="en-US" sz="900" b="1" kern="1200" dirty="0">
              <a:latin typeface="Times New Roman"/>
              <a:cs typeface="Times New Roman"/>
            </a:rPr>
            <a:t>ORIGIN_AIRPORT_ID</a:t>
          </a:r>
          <a:r>
            <a:rPr lang="en-US" sz="900" kern="1200" dirty="0">
              <a:latin typeface="Times New Roman"/>
              <a:cs typeface="Times New Roman"/>
            </a:rPr>
            <a:t>: Origin Airport, Airport ID. </a:t>
          </a:r>
        </a:p>
      </dsp:txBody>
      <dsp:txXfrm>
        <a:off x="5139425" y="918947"/>
        <a:ext cx="1237844" cy="825229"/>
      </dsp:txXfrm>
    </dsp:sp>
    <dsp:sp modelId="{4C1E06F0-4A17-4F97-B57D-BF68B7BA7E4F}">
      <dsp:nvSpPr>
        <dsp:cNvPr id="0" name=""/>
        <dsp:cNvSpPr/>
      </dsp:nvSpPr>
      <dsp:spPr>
        <a:xfrm>
          <a:off x="4446892" y="2000927"/>
          <a:ext cx="825229" cy="825229"/>
        </a:xfrm>
        <a:prstGeom prst="ellipse">
          <a:avLst/>
        </a:prstGeom>
        <a:solidFill>
          <a:schemeClr val="accen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US" sz="900" b="0" kern="1200" dirty="0">
            <a:latin typeface="Calibri Light" panose="020F0302020204030204"/>
          </a:endParaRPr>
        </a:p>
      </dsp:txBody>
      <dsp:txXfrm>
        <a:off x="4567744" y="2121779"/>
        <a:ext cx="583525" cy="583525"/>
      </dsp:txXfrm>
    </dsp:sp>
    <dsp:sp modelId="{210779A3-313F-4864-9C21-513891923E9C}">
      <dsp:nvSpPr>
        <dsp:cNvPr id="0" name=""/>
        <dsp:cNvSpPr/>
      </dsp:nvSpPr>
      <dsp:spPr>
        <a:xfrm>
          <a:off x="5354645" y="2000927"/>
          <a:ext cx="1237844" cy="825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rtl="0">
            <a:lnSpc>
              <a:spcPct val="90000"/>
            </a:lnSpc>
            <a:spcBef>
              <a:spcPct val="0"/>
            </a:spcBef>
            <a:spcAft>
              <a:spcPct val="15000"/>
            </a:spcAft>
            <a:buChar char="•"/>
          </a:pPr>
          <a:r>
            <a:rPr lang="en-US" sz="900" b="1" kern="1200" dirty="0">
              <a:latin typeface="Times New Roman"/>
              <a:cs typeface="Times New Roman"/>
            </a:rPr>
            <a:t>ORIGIN_STATE_NM</a:t>
          </a:r>
          <a:r>
            <a:rPr lang="en-US" sz="900" kern="1200" dirty="0">
              <a:latin typeface="Times New Roman"/>
              <a:cs typeface="Times New Roman"/>
            </a:rPr>
            <a:t>: Origin Airport, State Name.</a:t>
          </a:r>
        </a:p>
      </dsp:txBody>
      <dsp:txXfrm>
        <a:off x="5354645" y="2000927"/>
        <a:ext cx="1237844" cy="825229"/>
      </dsp:txXfrm>
    </dsp:sp>
    <dsp:sp modelId="{8177ECA2-26EF-4984-9A59-261B0E8C5A00}">
      <dsp:nvSpPr>
        <dsp:cNvPr id="0" name=""/>
        <dsp:cNvSpPr/>
      </dsp:nvSpPr>
      <dsp:spPr>
        <a:xfrm>
          <a:off x="4231673" y="3082908"/>
          <a:ext cx="825229" cy="825229"/>
        </a:xfrm>
        <a:prstGeom prst="ellipse">
          <a:avLst/>
        </a:prstGeom>
        <a:solidFill>
          <a:schemeClr val="accen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US" sz="900" kern="1200" dirty="0">
            <a:latin typeface="Calibri Light" panose="020F0302020204030204"/>
          </a:endParaRPr>
        </a:p>
      </dsp:txBody>
      <dsp:txXfrm>
        <a:off x="4352525" y="3203760"/>
        <a:ext cx="583525" cy="583525"/>
      </dsp:txXfrm>
    </dsp:sp>
    <dsp:sp modelId="{D5C6D187-77A6-4C10-B189-7A378EFE8E37}">
      <dsp:nvSpPr>
        <dsp:cNvPr id="0" name=""/>
        <dsp:cNvSpPr/>
      </dsp:nvSpPr>
      <dsp:spPr>
        <a:xfrm>
          <a:off x="5139425" y="3082908"/>
          <a:ext cx="1237844" cy="825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rtl="0">
            <a:lnSpc>
              <a:spcPct val="90000"/>
            </a:lnSpc>
            <a:spcBef>
              <a:spcPct val="0"/>
            </a:spcBef>
            <a:spcAft>
              <a:spcPct val="15000"/>
            </a:spcAft>
            <a:buChar char="•"/>
          </a:pPr>
          <a:r>
            <a:rPr lang="en-US" sz="900" b="1" kern="1200" dirty="0">
              <a:latin typeface="Times New Roman"/>
              <a:cs typeface="Times New Roman"/>
            </a:rPr>
            <a:t>ARR_DELAY</a:t>
          </a:r>
          <a:r>
            <a:rPr lang="en-US" sz="900" kern="1200" dirty="0">
              <a:latin typeface="Times New Roman"/>
              <a:cs typeface="Times New Roman"/>
            </a:rPr>
            <a:t>: Difference in minutes between scheduled and actual arrival time. </a:t>
          </a:r>
        </a:p>
      </dsp:txBody>
      <dsp:txXfrm>
        <a:off x="5139425" y="3082908"/>
        <a:ext cx="1237844" cy="825229"/>
      </dsp:txXfrm>
    </dsp:sp>
    <dsp:sp modelId="{3D65F03F-5454-4DEC-936B-4B347F32B4AE}">
      <dsp:nvSpPr>
        <dsp:cNvPr id="0" name=""/>
        <dsp:cNvSpPr/>
      </dsp:nvSpPr>
      <dsp:spPr>
        <a:xfrm>
          <a:off x="3618780" y="4000167"/>
          <a:ext cx="825229" cy="825229"/>
        </a:xfrm>
        <a:prstGeom prst="ellipse">
          <a:avLst/>
        </a:prstGeom>
        <a:solidFill>
          <a:schemeClr val="accen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US" sz="900" b="0" kern="1200" dirty="0">
            <a:latin typeface="Calibri Light" panose="020F0302020204030204"/>
          </a:endParaRPr>
        </a:p>
      </dsp:txBody>
      <dsp:txXfrm>
        <a:off x="3739632" y="4121019"/>
        <a:ext cx="583525" cy="583525"/>
      </dsp:txXfrm>
    </dsp:sp>
    <dsp:sp modelId="{B4B3122C-6F77-4ECA-BD81-A145A702A416}">
      <dsp:nvSpPr>
        <dsp:cNvPr id="0" name=""/>
        <dsp:cNvSpPr/>
      </dsp:nvSpPr>
      <dsp:spPr>
        <a:xfrm>
          <a:off x="4526533" y="4000167"/>
          <a:ext cx="1237844" cy="825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rtl="0">
            <a:lnSpc>
              <a:spcPct val="90000"/>
            </a:lnSpc>
            <a:spcBef>
              <a:spcPct val="0"/>
            </a:spcBef>
            <a:spcAft>
              <a:spcPct val="15000"/>
            </a:spcAft>
            <a:buChar char="•"/>
          </a:pPr>
          <a:r>
            <a:rPr lang="en-US" sz="900" b="1" kern="1200" dirty="0">
              <a:latin typeface="Times New Roman"/>
              <a:cs typeface="Times New Roman"/>
            </a:rPr>
            <a:t>DEP_DELAY</a:t>
          </a:r>
          <a:r>
            <a:rPr lang="en-US" sz="900" kern="1200" dirty="0">
              <a:latin typeface="Times New Roman"/>
              <a:cs typeface="Times New Roman"/>
            </a:rPr>
            <a:t>: Difference in minutes between scheduled and actual departure time.</a:t>
          </a:r>
        </a:p>
      </dsp:txBody>
      <dsp:txXfrm>
        <a:off x="4526533" y="4000167"/>
        <a:ext cx="1237844" cy="8252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893D22-F17E-F94B-B440-B117E7628C0E}">
      <dsp:nvSpPr>
        <dsp:cNvPr id="0" name=""/>
        <dsp:cNvSpPr/>
      </dsp:nvSpPr>
      <dsp:spPr>
        <a:xfrm>
          <a:off x="0" y="1888811"/>
          <a:ext cx="9602788" cy="0"/>
        </a:xfrm>
        <a:prstGeom prst="line">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EC31E7A9-BBBC-7446-BB72-63DBD557FB00}">
      <dsp:nvSpPr>
        <dsp:cNvPr id="0" name=""/>
        <dsp:cNvSpPr/>
      </dsp:nvSpPr>
      <dsp:spPr>
        <a:xfrm>
          <a:off x="267452" y="2028583"/>
          <a:ext cx="3911635" cy="4268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July</a:t>
          </a:r>
        </a:p>
      </dsp:txBody>
      <dsp:txXfrm>
        <a:off x="267452" y="2028583"/>
        <a:ext cx="3911635" cy="426871"/>
      </dsp:txXfrm>
    </dsp:sp>
    <dsp:sp modelId="{58A4215C-7D65-024E-90AE-196CD7ED51BD}">
      <dsp:nvSpPr>
        <dsp:cNvPr id="0" name=""/>
        <dsp:cNvSpPr/>
      </dsp:nvSpPr>
      <dsp:spPr>
        <a:xfrm>
          <a:off x="750" y="184808"/>
          <a:ext cx="4445040" cy="986254"/>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The monthly average arrival delay for July is highest with 64.9 minutes and the monthly average arrival delay for November is the least with an average of 55.9 minutes ,compared to all the 12 months.</a:t>
          </a:r>
        </a:p>
      </dsp:txBody>
      <dsp:txXfrm>
        <a:off x="48895" y="232953"/>
        <a:ext cx="4348750" cy="889964"/>
      </dsp:txXfrm>
    </dsp:sp>
    <dsp:sp modelId="{F9E30AC7-8865-A849-9F41-16AF8550FBFE}">
      <dsp:nvSpPr>
        <dsp:cNvPr id="0" name=""/>
        <dsp:cNvSpPr/>
      </dsp:nvSpPr>
      <dsp:spPr>
        <a:xfrm>
          <a:off x="2223270" y="1171062"/>
          <a:ext cx="0" cy="717748"/>
        </a:xfrm>
        <a:prstGeom prst="line">
          <a:avLst/>
        </a:prstGeom>
        <a:noFill/>
        <a:ln w="9525"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A2186B1D-D7DC-F142-A7A1-A488592DEFF6}">
      <dsp:nvSpPr>
        <dsp:cNvPr id="0" name=""/>
        <dsp:cNvSpPr/>
      </dsp:nvSpPr>
      <dsp:spPr>
        <a:xfrm>
          <a:off x="2845576" y="1322167"/>
          <a:ext cx="3911635" cy="4268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a:t>November</a:t>
          </a:r>
        </a:p>
      </dsp:txBody>
      <dsp:txXfrm>
        <a:off x="2845576" y="1322167"/>
        <a:ext cx="3911635" cy="426871"/>
      </dsp:txXfrm>
    </dsp:sp>
    <dsp:sp modelId="{B39AA865-18AD-6C4E-B3C8-5F2A2125A860}">
      <dsp:nvSpPr>
        <dsp:cNvPr id="0" name=""/>
        <dsp:cNvSpPr/>
      </dsp:nvSpPr>
      <dsp:spPr>
        <a:xfrm>
          <a:off x="2194938" y="1860478"/>
          <a:ext cx="56664" cy="56664"/>
        </a:xfrm>
        <a:prstGeom prst="ellips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023F87-AC5B-DB4D-AE8A-15B8FA0AE345}">
      <dsp:nvSpPr>
        <dsp:cNvPr id="0" name=""/>
        <dsp:cNvSpPr/>
      </dsp:nvSpPr>
      <dsp:spPr>
        <a:xfrm>
          <a:off x="2578873" y="2606559"/>
          <a:ext cx="4445040" cy="644084"/>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Hence November is the best time to travel and we can expect delays for sure in the month of July. </a:t>
          </a:r>
        </a:p>
      </dsp:txBody>
      <dsp:txXfrm>
        <a:off x="2610315" y="2638001"/>
        <a:ext cx="4382156" cy="581200"/>
      </dsp:txXfrm>
    </dsp:sp>
    <dsp:sp modelId="{A6460E1F-C6E1-AD41-9F26-08DEE13B2590}">
      <dsp:nvSpPr>
        <dsp:cNvPr id="0" name=""/>
        <dsp:cNvSpPr/>
      </dsp:nvSpPr>
      <dsp:spPr>
        <a:xfrm>
          <a:off x="4801394" y="1888810"/>
          <a:ext cx="0" cy="717748"/>
        </a:xfrm>
        <a:prstGeom prst="line">
          <a:avLst/>
        </a:prstGeom>
        <a:noFill/>
        <a:ln w="9525"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8E2DE5E-6041-414B-ACF5-F2E8C84A7C4C}">
      <dsp:nvSpPr>
        <dsp:cNvPr id="0" name=""/>
        <dsp:cNvSpPr/>
      </dsp:nvSpPr>
      <dsp:spPr>
        <a:xfrm>
          <a:off x="5423699" y="2028583"/>
          <a:ext cx="3911635" cy="4268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November, October, September and March</a:t>
          </a:r>
        </a:p>
      </dsp:txBody>
      <dsp:txXfrm>
        <a:off x="5423699" y="2028583"/>
        <a:ext cx="3911635" cy="426871"/>
      </dsp:txXfrm>
    </dsp:sp>
    <dsp:sp modelId="{FF0E6D19-8784-374F-89A0-B9F27586C4F9}">
      <dsp:nvSpPr>
        <dsp:cNvPr id="0" name=""/>
        <dsp:cNvSpPr/>
      </dsp:nvSpPr>
      <dsp:spPr>
        <a:xfrm>
          <a:off x="4773061" y="1860478"/>
          <a:ext cx="56664" cy="56664"/>
        </a:xfrm>
        <a:prstGeom prst="ellips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785FF23-0C6C-A046-9073-3B60F30EF6EA}">
      <dsp:nvSpPr>
        <dsp:cNvPr id="0" name=""/>
        <dsp:cNvSpPr/>
      </dsp:nvSpPr>
      <dsp:spPr>
        <a:xfrm>
          <a:off x="5156997" y="526978"/>
          <a:ext cx="4445040" cy="644084"/>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are the top preferred months to travel with least average delays.</a:t>
          </a:r>
        </a:p>
      </dsp:txBody>
      <dsp:txXfrm>
        <a:off x="5188439" y="558420"/>
        <a:ext cx="4382156" cy="581200"/>
      </dsp:txXfrm>
    </dsp:sp>
    <dsp:sp modelId="{B8328881-9D38-D448-86A5-ACCC3D24E103}">
      <dsp:nvSpPr>
        <dsp:cNvPr id="0" name=""/>
        <dsp:cNvSpPr/>
      </dsp:nvSpPr>
      <dsp:spPr>
        <a:xfrm>
          <a:off x="7379517" y="1171062"/>
          <a:ext cx="0" cy="717748"/>
        </a:xfrm>
        <a:prstGeom prst="line">
          <a:avLst/>
        </a:prstGeom>
        <a:noFill/>
        <a:ln w="9525"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1985D4E-40AA-734D-A915-CEBECC324E76}">
      <dsp:nvSpPr>
        <dsp:cNvPr id="0" name=""/>
        <dsp:cNvSpPr/>
      </dsp:nvSpPr>
      <dsp:spPr>
        <a:xfrm>
          <a:off x="7351185" y="1860478"/>
          <a:ext cx="56664" cy="56664"/>
        </a:xfrm>
        <a:prstGeom prst="ellips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76244B-AE6C-4B6C-B129-613C3FC1E1DE}">
      <dsp:nvSpPr>
        <dsp:cNvPr id="0" name=""/>
        <dsp:cNvSpPr/>
      </dsp:nvSpPr>
      <dsp:spPr>
        <a:xfrm>
          <a:off x="880200" y="803511"/>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32DC507-37DF-46CE-9AE4-4F08B5D8998B}">
      <dsp:nvSpPr>
        <dsp:cNvPr id="0" name=""/>
        <dsp:cNvSpPr/>
      </dsp:nvSpPr>
      <dsp:spPr>
        <a:xfrm>
          <a:off x="385200" y="1939110"/>
          <a:ext cx="1800000"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NAS-Delay contributes more when compared to all the other reasons of delays in the below pie-chart with almost 50% occupancy.</a:t>
          </a:r>
        </a:p>
      </dsp:txBody>
      <dsp:txXfrm>
        <a:off x="385200" y="1939110"/>
        <a:ext cx="1800000" cy="1035000"/>
      </dsp:txXfrm>
    </dsp:sp>
    <dsp:sp modelId="{FFE6AB00-DE29-4065-82A1-0EE0C43C4ED1}">
      <dsp:nvSpPr>
        <dsp:cNvPr id="0" name=""/>
        <dsp:cNvSpPr/>
      </dsp:nvSpPr>
      <dsp:spPr>
        <a:xfrm>
          <a:off x="2995200" y="803511"/>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74CB72-57D9-43C2-8C0B-B956269591CB}">
      <dsp:nvSpPr>
        <dsp:cNvPr id="0" name=""/>
        <dsp:cNvSpPr/>
      </dsp:nvSpPr>
      <dsp:spPr>
        <a:xfrm>
          <a:off x="2500200" y="1939110"/>
          <a:ext cx="1800000"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Hence it is the most frequent reason for flight delays.</a:t>
          </a:r>
        </a:p>
      </dsp:txBody>
      <dsp:txXfrm>
        <a:off x="2500200" y="1939110"/>
        <a:ext cx="1800000" cy="1035000"/>
      </dsp:txXfrm>
    </dsp:sp>
    <dsp:sp modelId="{7780BA99-0D94-4DBB-B906-FECE5C128D60}">
      <dsp:nvSpPr>
        <dsp:cNvPr id="0" name=""/>
        <dsp:cNvSpPr/>
      </dsp:nvSpPr>
      <dsp:spPr>
        <a:xfrm>
          <a:off x="5110199" y="803511"/>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355C18D-4186-462E-B270-FE8EC129DC52}">
      <dsp:nvSpPr>
        <dsp:cNvPr id="0" name=""/>
        <dsp:cNvSpPr/>
      </dsp:nvSpPr>
      <dsp:spPr>
        <a:xfrm>
          <a:off x="4615199" y="1939110"/>
          <a:ext cx="1800000"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Carrier-Delays are the second most frequent reasons for delays.</a:t>
          </a:r>
        </a:p>
      </dsp:txBody>
      <dsp:txXfrm>
        <a:off x="4615199" y="1939110"/>
        <a:ext cx="1800000" cy="1035000"/>
      </dsp:txXfrm>
    </dsp:sp>
    <dsp:sp modelId="{81F58BCD-EC9E-4761-9813-224D0814B77F}">
      <dsp:nvSpPr>
        <dsp:cNvPr id="0" name=""/>
        <dsp:cNvSpPr/>
      </dsp:nvSpPr>
      <dsp:spPr>
        <a:xfrm>
          <a:off x="7225200" y="803511"/>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4249E6-8258-4832-BED4-F13F91079FAD}">
      <dsp:nvSpPr>
        <dsp:cNvPr id="0" name=""/>
        <dsp:cNvSpPr/>
      </dsp:nvSpPr>
      <dsp:spPr>
        <a:xfrm>
          <a:off x="6730200" y="1939110"/>
          <a:ext cx="1800000"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Security-Delays contributes almost negligible count when compared to all the four reasons of delays.</a:t>
          </a:r>
        </a:p>
      </dsp:txBody>
      <dsp:txXfrm>
        <a:off x="6730200" y="1939110"/>
        <a:ext cx="1800000" cy="10350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BAA767-68A4-9045-AA82-D28012C4A8B2}" type="datetimeFigureOut">
              <a:rPr lang="en-US" smtClean="0"/>
              <a:t>5/6/22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3D6771-B7DB-8541-AAAF-11B2CF7ADD43}" type="slidenum">
              <a:rPr lang="en-US" smtClean="0"/>
              <a:t>‹#›</a:t>
            </a:fld>
            <a:endParaRPr lang="en-US"/>
          </a:p>
        </p:txBody>
      </p:sp>
    </p:spTree>
    <p:extLst>
      <p:ext uri="{BB962C8B-B14F-4D97-AF65-F5344CB8AC3E}">
        <p14:creationId xmlns:p14="http://schemas.microsoft.com/office/powerpoint/2010/main" val="778754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3D6771-B7DB-8541-AAAF-11B2CF7ADD43}" type="slidenum">
              <a:rPr lang="en-US" smtClean="0"/>
              <a:t>1</a:t>
            </a:fld>
            <a:endParaRPr lang="en-US"/>
          </a:p>
        </p:txBody>
      </p:sp>
    </p:spTree>
    <p:extLst>
      <p:ext uri="{BB962C8B-B14F-4D97-AF65-F5344CB8AC3E}">
        <p14:creationId xmlns:p14="http://schemas.microsoft.com/office/powerpoint/2010/main" val="267303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Deepthi,  </a:t>
            </a:r>
          </a:p>
          <a:p>
            <a:r>
              <a:rPr lang="en-US" dirty="0"/>
              <a:t>Till now we have seen the static dashboards,</a:t>
            </a:r>
          </a:p>
          <a:p>
            <a:endParaRPr lang="en-US" dirty="0"/>
          </a:p>
          <a:p>
            <a:r>
              <a:rPr lang="en-US" dirty="0"/>
              <a:t>As Fabjola Explained at the beginning, we are building user interactive website. For that we have built the Multilevel Dashboards. </a:t>
            </a:r>
          </a:p>
          <a:p>
            <a:endParaRPr lang="en-US" dirty="0"/>
          </a:p>
          <a:p>
            <a:r>
              <a:rPr lang="en-US" dirty="0"/>
              <a:t>Multilevel dashboards means, it will provide the dynamic analysis based on the user selection from the website. </a:t>
            </a:r>
          </a:p>
          <a:p>
            <a:endParaRPr lang="en-US" dirty="0"/>
          </a:p>
          <a:p>
            <a:r>
              <a:rPr lang="en-US" dirty="0"/>
              <a:t>If we look at the heat map, rows are representing the year , and columns are representing states. Where as sizes of square-area representing the ‘Arrival delay’ as showing in the legend, and color of square representing  ‘Departure delay’ </a:t>
            </a:r>
          </a:p>
          <a:p>
            <a:endParaRPr lang="en-US" dirty="0"/>
          </a:p>
          <a:p>
            <a:r>
              <a:rPr lang="en-US" dirty="0"/>
              <a:t>Once user selects the state from where he wants to travel, he is presented with the airports in that state, by making selection from one of the airport, user can easily understand the on-time probability of different carrier. So that he can choose the best carrier as per his needs.</a:t>
            </a:r>
          </a:p>
          <a:p>
            <a:endParaRPr lang="en-US" dirty="0"/>
          </a:p>
          <a:p>
            <a:r>
              <a:rPr lang="en-US" dirty="0"/>
              <a:t>We will show the web interface , and how user experience is going to be in few mins.. </a:t>
            </a:r>
          </a:p>
          <a:p>
            <a:endParaRPr lang="en-US" dirty="0"/>
          </a:p>
          <a:p>
            <a:r>
              <a:rPr lang="en-US" dirty="0"/>
              <a:t>Moving on to the next slide</a:t>
            </a:r>
          </a:p>
        </p:txBody>
      </p:sp>
      <p:sp>
        <p:nvSpPr>
          <p:cNvPr id="4" name="Slide Number Placeholder 3"/>
          <p:cNvSpPr>
            <a:spLocks noGrp="1"/>
          </p:cNvSpPr>
          <p:nvPr>
            <p:ph type="sldNum" sz="quarter" idx="5"/>
          </p:nvPr>
        </p:nvSpPr>
        <p:spPr/>
        <p:txBody>
          <a:bodyPr/>
          <a:lstStyle/>
          <a:p>
            <a:fld id="{813D6771-B7DB-8541-AAAF-11B2CF7ADD43}" type="slidenum">
              <a:rPr lang="en-US" smtClean="0"/>
              <a:t>19</a:t>
            </a:fld>
            <a:endParaRPr lang="en-US"/>
          </a:p>
        </p:txBody>
      </p:sp>
    </p:spTree>
    <p:extLst>
      <p:ext uri="{BB962C8B-B14F-4D97-AF65-F5344CB8AC3E}">
        <p14:creationId xmlns:p14="http://schemas.microsoft.com/office/powerpoint/2010/main" val="4056192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Dashboard 2 is the another visual representation of previous dashboard.. But in this we are going to see the probability of delay based on Origin city.</a:t>
            </a:r>
          </a:p>
          <a:p>
            <a:endParaRPr lang="en-US" dirty="0"/>
          </a:p>
          <a:p>
            <a:r>
              <a:rPr lang="en-US" dirty="0"/>
              <a:t>By choosing the city where user is going to travel he is presented with the probability of delay by each carrier.. </a:t>
            </a:r>
          </a:p>
          <a:p>
            <a:endParaRPr lang="en-US" dirty="0"/>
          </a:p>
          <a:p>
            <a:r>
              <a:rPr lang="en-US" dirty="0"/>
              <a:t>Moving on to the next slide</a:t>
            </a:r>
          </a:p>
          <a:p>
            <a:endParaRPr lang="en-US" dirty="0"/>
          </a:p>
        </p:txBody>
      </p:sp>
      <p:sp>
        <p:nvSpPr>
          <p:cNvPr id="4" name="Slide Number Placeholder 3"/>
          <p:cNvSpPr>
            <a:spLocks noGrp="1"/>
          </p:cNvSpPr>
          <p:nvPr>
            <p:ph type="sldNum" sz="quarter" idx="5"/>
          </p:nvPr>
        </p:nvSpPr>
        <p:spPr/>
        <p:txBody>
          <a:bodyPr/>
          <a:lstStyle/>
          <a:p>
            <a:fld id="{813D6771-B7DB-8541-AAAF-11B2CF7ADD43}" type="slidenum">
              <a:rPr lang="en-US" smtClean="0"/>
              <a:t>20</a:t>
            </a:fld>
            <a:endParaRPr lang="en-US"/>
          </a:p>
        </p:txBody>
      </p:sp>
    </p:spTree>
    <p:extLst>
      <p:ext uri="{BB962C8B-B14F-4D97-AF65-F5344CB8AC3E}">
        <p14:creationId xmlns:p14="http://schemas.microsoft.com/office/powerpoint/2010/main" val="23836788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know time is inversely  proportional to the distance, there will be more air time for longer distance travels.. So, viewing our analysis irrespective of distance is not fair..</a:t>
            </a:r>
          </a:p>
          <a:p>
            <a:endParaRPr lang="en-US" dirty="0"/>
          </a:p>
          <a:p>
            <a:r>
              <a:rPr lang="en-US" dirty="0"/>
              <a:t>So, we have provided analysis based on distance groups. As our dataset having Distance of flights in range </a:t>
            </a:r>
            <a:r>
              <a:rPr lang="en-US" dirty="0" err="1"/>
              <a:t>upto</a:t>
            </a:r>
            <a:r>
              <a:rPr lang="en-US" dirty="0"/>
              <a:t> 1800 miles.. We have divided our dataset into 4 groups..</a:t>
            </a:r>
          </a:p>
          <a:p>
            <a:endParaRPr lang="en-US" dirty="0"/>
          </a:p>
          <a:p>
            <a:r>
              <a:rPr lang="en-US" dirty="0"/>
              <a:t>Group 1 is in the range of 0-300 miles</a:t>
            </a:r>
          </a:p>
          <a:p>
            <a:r>
              <a:rPr lang="en-US" dirty="0"/>
              <a:t>Group 2 in the range of 300 -600 miles</a:t>
            </a:r>
          </a:p>
          <a:p>
            <a:r>
              <a:rPr lang="en-US" dirty="0"/>
              <a:t>Group3 in the range of  600 – 900miles</a:t>
            </a:r>
          </a:p>
          <a:p>
            <a:r>
              <a:rPr lang="en-US" dirty="0"/>
              <a:t>Group 4 in the range of 900 -1800 miles</a:t>
            </a:r>
          </a:p>
          <a:p>
            <a:endParaRPr lang="en-US" dirty="0"/>
          </a:p>
          <a:p>
            <a:r>
              <a:rPr lang="en-US" dirty="0"/>
              <a:t>We have very less flights over the range of 1200 miles, so grouped with the last group set. </a:t>
            </a:r>
          </a:p>
          <a:p>
            <a:endParaRPr lang="en-US" dirty="0"/>
          </a:p>
          <a:p>
            <a:r>
              <a:rPr lang="en-US" dirty="0"/>
              <a:t>If we look at the pie chart, we can select the carrier we want to see the performance, without any selection level2 is showing results for all the carriers..</a:t>
            </a:r>
          </a:p>
          <a:p>
            <a:endParaRPr lang="en-US" dirty="0"/>
          </a:p>
          <a:p>
            <a:r>
              <a:rPr lang="en-US" dirty="0"/>
              <a:t>IF we observe the level 2 , we are presenting the horizontal bar graphs, interestingly, all the carriers with the distance group 1 are having similar delay around (60 -70 mins), </a:t>
            </a:r>
          </a:p>
          <a:p>
            <a:r>
              <a:rPr lang="en-US" dirty="0"/>
              <a:t>Where as airtime is proportional to the distance group. </a:t>
            </a:r>
          </a:p>
          <a:p>
            <a:endParaRPr lang="en-US" dirty="0"/>
          </a:p>
          <a:p>
            <a:r>
              <a:rPr lang="en-US" dirty="0"/>
              <a:t>We will see interactive visualization in few mins.. </a:t>
            </a:r>
          </a:p>
          <a:p>
            <a:r>
              <a:rPr lang="en-US" dirty="0"/>
              <a:t>Moving to the next slide…</a:t>
            </a:r>
          </a:p>
        </p:txBody>
      </p:sp>
      <p:sp>
        <p:nvSpPr>
          <p:cNvPr id="4" name="Slide Number Placeholder 3"/>
          <p:cNvSpPr>
            <a:spLocks noGrp="1"/>
          </p:cNvSpPr>
          <p:nvPr>
            <p:ph type="sldNum" sz="quarter" idx="5"/>
          </p:nvPr>
        </p:nvSpPr>
        <p:spPr/>
        <p:txBody>
          <a:bodyPr/>
          <a:lstStyle/>
          <a:p>
            <a:fld id="{813D6771-B7DB-8541-AAAF-11B2CF7ADD43}" type="slidenum">
              <a:rPr lang="en-US" smtClean="0"/>
              <a:t>21</a:t>
            </a:fld>
            <a:endParaRPr lang="en-US"/>
          </a:p>
        </p:txBody>
      </p:sp>
    </p:spTree>
    <p:extLst>
      <p:ext uri="{BB962C8B-B14F-4D97-AF65-F5344CB8AC3E}">
        <p14:creationId xmlns:p14="http://schemas.microsoft.com/office/powerpoint/2010/main" val="3351464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dashboard representing the forecasting of delay by carrier..</a:t>
            </a:r>
          </a:p>
          <a:p>
            <a:endParaRPr lang="en-US" dirty="0"/>
          </a:p>
          <a:p>
            <a:r>
              <a:rPr lang="en-US" dirty="0"/>
              <a:t>We are using the </a:t>
            </a:r>
            <a:r>
              <a:rPr lang="en-US" dirty="0" err="1"/>
              <a:t>piechart</a:t>
            </a:r>
            <a:r>
              <a:rPr lang="en-US" dirty="0"/>
              <a:t> to select the carrier  [ OO, UA, WN, EV]  , the line chart representing the year wise average delay , y axis representing the ‘Average Total Delay in Mins’ . </a:t>
            </a:r>
          </a:p>
          <a:p>
            <a:endParaRPr lang="en-US" dirty="0"/>
          </a:p>
          <a:p>
            <a:r>
              <a:rPr lang="en-US" dirty="0"/>
              <a:t>The line plot is extended into the future which is showing the predicted delay in minutes.</a:t>
            </a:r>
          </a:p>
          <a:p>
            <a:endParaRPr lang="en-US" dirty="0"/>
          </a:p>
          <a:p>
            <a:endParaRPr lang="en-US" dirty="0"/>
          </a:p>
          <a:p>
            <a:r>
              <a:rPr lang="en-US" dirty="0"/>
              <a:t>Lets move on to next slide, to see how the dashboards </a:t>
            </a:r>
            <a:r>
              <a:rPr lang="en-US" dirty="0" err="1"/>
              <a:t>embeded</a:t>
            </a:r>
            <a:r>
              <a:rPr lang="en-US" dirty="0"/>
              <a:t> in website.. </a:t>
            </a:r>
          </a:p>
        </p:txBody>
      </p:sp>
      <p:sp>
        <p:nvSpPr>
          <p:cNvPr id="4" name="Slide Number Placeholder 3"/>
          <p:cNvSpPr>
            <a:spLocks noGrp="1"/>
          </p:cNvSpPr>
          <p:nvPr>
            <p:ph type="sldNum" sz="quarter" idx="5"/>
          </p:nvPr>
        </p:nvSpPr>
        <p:spPr/>
        <p:txBody>
          <a:bodyPr/>
          <a:lstStyle/>
          <a:p>
            <a:fld id="{813D6771-B7DB-8541-AAAF-11B2CF7ADD43}" type="slidenum">
              <a:rPr lang="en-US" smtClean="0"/>
              <a:t>22</a:t>
            </a:fld>
            <a:endParaRPr lang="en-US"/>
          </a:p>
        </p:txBody>
      </p:sp>
    </p:spTree>
    <p:extLst>
      <p:ext uri="{BB962C8B-B14F-4D97-AF65-F5344CB8AC3E}">
        <p14:creationId xmlns:p14="http://schemas.microsoft.com/office/powerpoint/2010/main" val="3042657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website we have built for customer interface.. We can do more sophisticated way while hosting to a domain..</a:t>
            </a:r>
          </a:p>
          <a:p>
            <a:endParaRPr lang="en-US" dirty="0"/>
          </a:p>
          <a:p>
            <a:r>
              <a:rPr lang="en-US" dirty="0"/>
              <a:t>We built the website by using the Angular JS and HTML.. </a:t>
            </a:r>
          </a:p>
          <a:p>
            <a:endParaRPr lang="en-US" dirty="0"/>
          </a:p>
          <a:p>
            <a:r>
              <a:rPr lang="en-US" dirty="0"/>
              <a:t>For version controlling, we have used GitHub, you can find the URL mentioned here. </a:t>
            </a:r>
          </a:p>
          <a:p>
            <a:endParaRPr lang="en-US" dirty="0"/>
          </a:p>
          <a:p>
            <a:r>
              <a:rPr lang="en-US" dirty="0"/>
              <a:t>Lets have a Quick tour to the </a:t>
            </a:r>
            <a:r>
              <a:rPr lang="en-US" dirty="0" err="1"/>
              <a:t>webinterface</a:t>
            </a:r>
            <a:r>
              <a:rPr lang="en-US" dirty="0"/>
              <a:t>…</a:t>
            </a:r>
          </a:p>
        </p:txBody>
      </p:sp>
      <p:sp>
        <p:nvSpPr>
          <p:cNvPr id="4" name="Slide Number Placeholder 3"/>
          <p:cNvSpPr>
            <a:spLocks noGrp="1"/>
          </p:cNvSpPr>
          <p:nvPr>
            <p:ph type="sldNum" sz="quarter" idx="5"/>
          </p:nvPr>
        </p:nvSpPr>
        <p:spPr/>
        <p:txBody>
          <a:bodyPr/>
          <a:lstStyle/>
          <a:p>
            <a:fld id="{813D6771-B7DB-8541-AAAF-11B2CF7ADD43}" type="slidenum">
              <a:rPr lang="en-US" smtClean="0"/>
              <a:t>23</a:t>
            </a:fld>
            <a:endParaRPr lang="en-US"/>
          </a:p>
        </p:txBody>
      </p:sp>
    </p:spTree>
    <p:extLst>
      <p:ext uri="{BB962C8B-B14F-4D97-AF65-F5344CB8AC3E}">
        <p14:creationId xmlns:p14="http://schemas.microsoft.com/office/powerpoint/2010/main" val="41152685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project structure we used in our website building… </a:t>
            </a:r>
          </a:p>
          <a:p>
            <a:endParaRPr lang="en-US" dirty="0"/>
          </a:p>
          <a:p>
            <a:r>
              <a:rPr lang="en-US" dirty="0"/>
              <a:t>Project folder contains the node modules, which are pre setup by using the ‘Angular-material’ library</a:t>
            </a:r>
          </a:p>
          <a:p>
            <a:endParaRPr lang="en-US" dirty="0"/>
          </a:p>
          <a:p>
            <a:r>
              <a:rPr lang="en-US" dirty="0" err="1"/>
              <a:t>Src</a:t>
            </a:r>
            <a:r>
              <a:rPr lang="en-US" dirty="0"/>
              <a:t> is the folder where the source code of our project is </a:t>
            </a:r>
          </a:p>
          <a:p>
            <a:r>
              <a:rPr lang="en-US" dirty="0"/>
              <a:t>Layouts folder consists ,selecting the framework for our website page</a:t>
            </a:r>
          </a:p>
          <a:p>
            <a:endParaRPr lang="en-US" dirty="0"/>
          </a:p>
          <a:p>
            <a:r>
              <a:rPr lang="en-US" dirty="0"/>
              <a:t>Inside the modules , we built the posts HTML and linking to the page by using </a:t>
            </a:r>
            <a:r>
              <a:rPr lang="en-US" dirty="0" err="1"/>
              <a:t>Iframe</a:t>
            </a:r>
            <a:r>
              <a:rPr lang="en-US" dirty="0"/>
              <a:t>..</a:t>
            </a:r>
          </a:p>
          <a:p>
            <a:endParaRPr lang="en-US" dirty="0"/>
          </a:p>
          <a:p>
            <a:endParaRPr lang="en-US" dirty="0"/>
          </a:p>
          <a:p>
            <a:r>
              <a:rPr lang="en-US" dirty="0"/>
              <a:t>Moving on to the next slide..</a:t>
            </a:r>
          </a:p>
        </p:txBody>
      </p:sp>
      <p:sp>
        <p:nvSpPr>
          <p:cNvPr id="4" name="Slide Number Placeholder 3"/>
          <p:cNvSpPr>
            <a:spLocks noGrp="1"/>
          </p:cNvSpPr>
          <p:nvPr>
            <p:ph type="sldNum" sz="quarter" idx="5"/>
          </p:nvPr>
        </p:nvSpPr>
        <p:spPr/>
        <p:txBody>
          <a:bodyPr/>
          <a:lstStyle/>
          <a:p>
            <a:fld id="{813D6771-B7DB-8541-AAAF-11B2CF7ADD43}" type="slidenum">
              <a:rPr lang="en-US" smtClean="0"/>
              <a:t>24</a:t>
            </a:fld>
            <a:endParaRPr lang="en-US"/>
          </a:p>
        </p:txBody>
      </p:sp>
    </p:spTree>
    <p:extLst>
      <p:ext uri="{BB962C8B-B14F-4D97-AF65-F5344CB8AC3E}">
        <p14:creationId xmlns:p14="http://schemas.microsoft.com/office/powerpoint/2010/main" val="2201986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Throughout the project we have </a:t>
            </a:r>
            <a:r>
              <a:rPr lang="en-US" dirty="0" err="1"/>
              <a:t>overcomed</a:t>
            </a:r>
            <a:r>
              <a:rPr lang="en-US" dirty="0"/>
              <a:t> some challenges…</a:t>
            </a:r>
          </a:p>
          <a:p>
            <a:endParaRPr lang="en-US" dirty="0"/>
          </a:p>
          <a:p>
            <a:r>
              <a:rPr lang="en-US" dirty="0"/>
              <a:t>Few of them are :  During these 3 months, we spent considerable amount of time for building the ‘Multilevel Dashboards in Tableau’ with stringent deadlines.. </a:t>
            </a:r>
          </a:p>
          <a:p>
            <a:endParaRPr lang="en-US" dirty="0"/>
          </a:p>
          <a:p>
            <a:endParaRPr lang="en-US" dirty="0"/>
          </a:p>
          <a:p>
            <a:r>
              <a:rPr lang="en-US" dirty="0"/>
              <a:t>Second point, ____________________________</a:t>
            </a:r>
          </a:p>
          <a:p>
            <a:endParaRPr lang="en-US" dirty="0"/>
          </a:p>
          <a:p>
            <a:r>
              <a:rPr lang="en-US" dirty="0"/>
              <a:t>In the beginning stage of our </a:t>
            </a:r>
            <a:r>
              <a:rPr lang="en-US" dirty="0" err="1"/>
              <a:t>porject</a:t>
            </a:r>
            <a:r>
              <a:rPr lang="en-US" dirty="0"/>
              <a:t>, we face challenging situation in configuring the single node Hadoop cluster in our personal laptops… </a:t>
            </a:r>
          </a:p>
          <a:p>
            <a:endParaRPr lang="en-US" dirty="0"/>
          </a:p>
          <a:p>
            <a:r>
              <a:rPr lang="en-US" dirty="0" err="1"/>
              <a:t>Ya</a:t>
            </a:r>
            <a:r>
              <a:rPr lang="en-US" dirty="0"/>
              <a:t> moving on to the conclusion part in next slide, </a:t>
            </a:r>
          </a:p>
        </p:txBody>
      </p:sp>
      <p:sp>
        <p:nvSpPr>
          <p:cNvPr id="4" name="Slide Number Placeholder 3"/>
          <p:cNvSpPr>
            <a:spLocks noGrp="1"/>
          </p:cNvSpPr>
          <p:nvPr>
            <p:ph type="sldNum" sz="quarter" idx="5"/>
          </p:nvPr>
        </p:nvSpPr>
        <p:spPr/>
        <p:txBody>
          <a:bodyPr/>
          <a:lstStyle/>
          <a:p>
            <a:fld id="{813D6771-B7DB-8541-AAAF-11B2CF7ADD43}" type="slidenum">
              <a:rPr lang="en-US" smtClean="0"/>
              <a:t>25</a:t>
            </a:fld>
            <a:endParaRPr lang="en-US"/>
          </a:p>
        </p:txBody>
      </p:sp>
    </p:spTree>
    <p:extLst>
      <p:ext uri="{BB962C8B-B14F-4D97-AF65-F5344CB8AC3E}">
        <p14:creationId xmlns:p14="http://schemas.microsoft.com/office/powerpoint/2010/main" val="1968780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5/6/22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kamepalli2@horizon.csueastbay.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hyperlink" Target="mailto:dmandalaparty@horizon.csueastbay.edu" TargetMode="External"/><Relationship Id="rId4" Type="http://schemas.openxmlformats.org/officeDocument/2006/relationships/hyperlink" Target="mailto:fkasaj@horizon.csueastbay.edu"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diagramLayout" Target="../diagrams/layout4.xml"/><Relationship Id="rId7" Type="http://schemas.openxmlformats.org/officeDocument/2006/relationships/image" Target="../media/image23.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hyperlink" Target="https://www.transtats.bts.gov/OT_Delay/OT_DelayCause1.asp?20=E"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image" Target="../media/image10.png"/><Relationship Id="rId3" Type="http://schemas.openxmlformats.org/officeDocument/2006/relationships/diagramLayout" Target="../diagrams/layout2.xml"/><Relationship Id="rId7" Type="http://schemas.openxmlformats.org/officeDocument/2006/relationships/image" Target="../media/image4.png"/><Relationship Id="rId12" Type="http://schemas.openxmlformats.org/officeDocument/2006/relationships/image" Target="../media/image9.svg"/><Relationship Id="rId2" Type="http://schemas.openxmlformats.org/officeDocument/2006/relationships/diagramData" Target="../diagrams/data2.xml"/><Relationship Id="rId16" Type="http://schemas.openxmlformats.org/officeDocument/2006/relationships/image" Target="../media/image13.svg"/><Relationship Id="rId1" Type="http://schemas.openxmlformats.org/officeDocument/2006/relationships/slideLayout" Target="../slideLayouts/slideLayout2.xml"/><Relationship Id="rId6" Type="http://schemas.microsoft.com/office/2007/relationships/diagramDrawing" Target="../diagrams/drawing2.xml"/><Relationship Id="rId11" Type="http://schemas.openxmlformats.org/officeDocument/2006/relationships/image" Target="../media/image8.png"/><Relationship Id="rId5" Type="http://schemas.openxmlformats.org/officeDocument/2006/relationships/diagramColors" Target="../diagrams/colors2.xml"/><Relationship Id="rId15" Type="http://schemas.openxmlformats.org/officeDocument/2006/relationships/image" Target="../media/image12.png"/><Relationship Id="rId10" Type="http://schemas.openxmlformats.org/officeDocument/2006/relationships/image" Target="../media/image7.svg"/><Relationship Id="rId4" Type="http://schemas.openxmlformats.org/officeDocument/2006/relationships/diagramQuickStyle" Target="../diagrams/quickStyle2.xml"/><Relationship Id="rId9" Type="http://schemas.openxmlformats.org/officeDocument/2006/relationships/image" Target="../media/image6.png"/><Relationship Id="rId14" Type="http://schemas.openxmlformats.org/officeDocument/2006/relationships/image" Target="../media/image11.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4.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7CF1B-DFBC-0544-8693-367274D16722}"/>
              </a:ext>
            </a:extLst>
          </p:cNvPr>
          <p:cNvSpPr>
            <a:spLocks noGrp="1"/>
          </p:cNvSpPr>
          <p:nvPr>
            <p:ph type="ctrTitle"/>
          </p:nvPr>
        </p:nvSpPr>
        <p:spPr>
          <a:xfrm>
            <a:off x="2589213" y="1999488"/>
            <a:ext cx="8915399" cy="1834757"/>
          </a:xfrm>
        </p:spPr>
        <p:txBody>
          <a:bodyPr>
            <a:normAutofit/>
          </a:bodyPr>
          <a:lstStyle/>
          <a:p>
            <a:r>
              <a:rPr lang="en-US" sz="4400" b="1" dirty="0"/>
              <a:t>Flight Delay Analysis</a:t>
            </a:r>
          </a:p>
        </p:txBody>
      </p:sp>
      <p:sp>
        <p:nvSpPr>
          <p:cNvPr id="3" name="Subtitle 2">
            <a:extLst>
              <a:ext uri="{FF2B5EF4-FFF2-40B4-BE49-F238E27FC236}">
                <a16:creationId xmlns:a16="http://schemas.microsoft.com/office/drawing/2014/main" id="{6039E4DF-ED50-A348-84B7-32168C460A4B}"/>
              </a:ext>
            </a:extLst>
          </p:cNvPr>
          <p:cNvSpPr>
            <a:spLocks noGrp="1"/>
          </p:cNvSpPr>
          <p:nvPr>
            <p:ph type="subTitle" idx="1"/>
          </p:nvPr>
        </p:nvSpPr>
        <p:spPr>
          <a:xfrm>
            <a:off x="2748237" y="4091578"/>
            <a:ext cx="4825380" cy="1444517"/>
          </a:xfrm>
        </p:spPr>
        <p:txBody>
          <a:bodyPr>
            <a:noAutofit/>
          </a:bodyPr>
          <a:lstStyle/>
          <a:p>
            <a:r>
              <a:rPr lang="en-US" sz="1200" b="1" u="sng" dirty="0"/>
              <a:t>Presented By</a:t>
            </a:r>
            <a:r>
              <a:rPr lang="en-US" sz="1200" b="1" dirty="0"/>
              <a:t>: Team2</a:t>
            </a:r>
          </a:p>
          <a:p>
            <a:pPr>
              <a:lnSpc>
                <a:spcPct val="120000"/>
              </a:lnSpc>
              <a:spcBef>
                <a:spcPts val="400"/>
              </a:spcBef>
            </a:pPr>
            <a:r>
              <a:rPr lang="en-US" sz="1000" b="1" dirty="0"/>
              <a:t>Anjaneya Kamepalli(</a:t>
            </a:r>
            <a:r>
              <a:rPr lang="en-US" sz="1000" b="1" u="sng" dirty="0">
                <a:solidFill>
                  <a:schemeClr val="accent1">
                    <a:lumMod val="60000"/>
                    <a:lumOff val="40000"/>
                  </a:schemeClr>
                </a:solidFill>
                <a:hlinkClick r:id="rId3"/>
              </a:rPr>
              <a:t>akamepalli2@horizon.csueastbay.edu</a:t>
            </a:r>
            <a:r>
              <a:rPr lang="en-US" sz="1000" b="1" dirty="0"/>
              <a:t>)</a:t>
            </a:r>
          </a:p>
          <a:p>
            <a:pPr>
              <a:lnSpc>
                <a:spcPct val="120000"/>
              </a:lnSpc>
              <a:spcBef>
                <a:spcPts val="400"/>
              </a:spcBef>
            </a:pPr>
            <a:r>
              <a:rPr lang="en-US" sz="1000" b="1" dirty="0"/>
              <a:t>Fabjola Kasaj (</a:t>
            </a:r>
            <a:r>
              <a:rPr lang="en-US" sz="1000" b="1" u="sng" dirty="0">
                <a:solidFill>
                  <a:schemeClr val="accent1">
                    <a:lumMod val="60000"/>
                    <a:lumOff val="40000"/>
                  </a:schemeClr>
                </a:solidFill>
                <a:hlinkClick r:id="rId4"/>
              </a:rPr>
              <a:t>fkasaj@horizon.csueastbay.edu</a:t>
            </a:r>
            <a:r>
              <a:rPr lang="en-US" sz="1000" b="1" dirty="0"/>
              <a:t>)</a:t>
            </a:r>
          </a:p>
          <a:p>
            <a:pPr>
              <a:lnSpc>
                <a:spcPct val="120000"/>
              </a:lnSpc>
              <a:spcBef>
                <a:spcPts val="400"/>
              </a:spcBef>
            </a:pPr>
            <a:r>
              <a:rPr lang="en-US" sz="1000" b="1" dirty="0"/>
              <a:t>Deepthi </a:t>
            </a:r>
            <a:r>
              <a:rPr lang="en-US" sz="1000" b="1" dirty="0" err="1"/>
              <a:t>Mounica</a:t>
            </a:r>
            <a:r>
              <a:rPr lang="en-US" sz="1000" b="1" dirty="0"/>
              <a:t> Mandalaparty (</a:t>
            </a:r>
            <a:r>
              <a:rPr lang="en-US" sz="1000" b="1" u="sng" dirty="0">
                <a:solidFill>
                  <a:schemeClr val="accent1">
                    <a:lumMod val="60000"/>
                    <a:lumOff val="40000"/>
                  </a:schemeClr>
                </a:solidFill>
                <a:hlinkClick r:id="rId5"/>
              </a:rPr>
              <a:t>dmandalaparty@horizon.csueastbay.edu</a:t>
            </a:r>
            <a:r>
              <a:rPr lang="en-US" sz="1000" b="1" dirty="0"/>
              <a:t>)</a:t>
            </a:r>
          </a:p>
          <a:p>
            <a:endParaRPr lang="en-US" sz="1200" dirty="0"/>
          </a:p>
          <a:p>
            <a:endParaRPr lang="en-US" sz="1200" dirty="0"/>
          </a:p>
          <a:p>
            <a:endParaRPr lang="en-US" sz="1200" b="1" dirty="0"/>
          </a:p>
        </p:txBody>
      </p:sp>
      <p:sp>
        <p:nvSpPr>
          <p:cNvPr id="4" name="Subtitle 2">
            <a:extLst>
              <a:ext uri="{FF2B5EF4-FFF2-40B4-BE49-F238E27FC236}">
                <a16:creationId xmlns:a16="http://schemas.microsoft.com/office/drawing/2014/main" id="{1BBCE428-D9F7-544F-A9A7-25007E9874D1}"/>
              </a:ext>
            </a:extLst>
          </p:cNvPr>
          <p:cNvSpPr txBox="1">
            <a:spLocks/>
          </p:cNvSpPr>
          <p:nvPr/>
        </p:nvSpPr>
        <p:spPr>
          <a:xfrm>
            <a:off x="8600303" y="4204222"/>
            <a:ext cx="3591697" cy="675889"/>
          </a:xfrm>
          <a:prstGeom prst="rect">
            <a:avLst/>
          </a:prstGeom>
        </p:spPr>
        <p:txBody>
          <a:bodyPr vert="horz" lIns="91440" tIns="45720" rIns="91440" bIns="45720" rtlCol="0" anchor="t">
            <a:normAutofit fontScale="92500" lnSpcReduction="20000"/>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en-US" b="1" dirty="0"/>
              <a:t>Under the Guidance of:</a:t>
            </a:r>
          </a:p>
          <a:p>
            <a:r>
              <a:rPr lang="en-US" b="1" dirty="0"/>
              <a:t>		Dr. Chongqi Wu</a:t>
            </a:r>
          </a:p>
        </p:txBody>
      </p:sp>
      <p:pic>
        <p:nvPicPr>
          <p:cNvPr id="1026" name="Picture 2" descr="California State University Careers &amp; Jobs - Zippia">
            <a:extLst>
              <a:ext uri="{FF2B5EF4-FFF2-40B4-BE49-F238E27FC236}">
                <a16:creationId xmlns:a16="http://schemas.microsoft.com/office/drawing/2014/main" id="{0DBB2907-83BA-0542-9F2E-DED6F8329C4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19402" y="56321"/>
            <a:ext cx="3715766" cy="1943167"/>
          </a:xfrm>
          <a:prstGeom prst="rect">
            <a:avLst/>
          </a:prstGeom>
          <a:noFill/>
          <a:effectLst>
            <a:softEdge rad="64254"/>
          </a:effectLst>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7D2AF8A-EF17-A644-A253-49C4016B1A72}"/>
              </a:ext>
            </a:extLst>
          </p:cNvPr>
          <p:cNvSpPr txBox="1"/>
          <p:nvPr/>
        </p:nvSpPr>
        <p:spPr>
          <a:xfrm>
            <a:off x="0" y="4510779"/>
            <a:ext cx="2067339" cy="369332"/>
          </a:xfrm>
          <a:prstGeom prst="rect">
            <a:avLst/>
          </a:prstGeom>
          <a:noFill/>
        </p:spPr>
        <p:txBody>
          <a:bodyPr wrap="square" rtlCol="0">
            <a:spAutoFit/>
          </a:bodyPr>
          <a:lstStyle/>
          <a:p>
            <a:r>
              <a:rPr lang="en-US" baseline="30000" dirty="0"/>
              <a:t>6th</a:t>
            </a:r>
            <a:r>
              <a:rPr lang="en-US" dirty="0"/>
              <a:t> May,2022</a:t>
            </a:r>
          </a:p>
        </p:txBody>
      </p:sp>
    </p:spTree>
    <p:extLst>
      <p:ext uri="{BB962C8B-B14F-4D97-AF65-F5344CB8AC3E}">
        <p14:creationId xmlns:p14="http://schemas.microsoft.com/office/powerpoint/2010/main" val="31519631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Flight Delay Reasons:</a:t>
            </a:r>
          </a:p>
        </p:txBody>
      </p:sp>
      <p:graphicFrame>
        <p:nvGraphicFramePr>
          <p:cNvPr id="9" name="Content Placeholder 2">
            <a:extLst>
              <a:ext uri="{FF2B5EF4-FFF2-40B4-BE49-F238E27FC236}">
                <a16:creationId xmlns:a16="http://schemas.microsoft.com/office/drawing/2014/main" id="{4C08AEEA-2693-03A2-4CAF-39F08B206EA9}"/>
              </a:ext>
            </a:extLst>
          </p:cNvPr>
          <p:cNvGraphicFramePr>
            <a:graphicFrameLocks noGrp="1"/>
          </p:cNvGraphicFramePr>
          <p:nvPr>
            <p:ph idx="1"/>
            <p:extLst>
              <p:ext uri="{D42A27DB-BD31-4B8C-83A1-F6EECF244321}">
                <p14:modId xmlns:p14="http://schemas.microsoft.com/office/powerpoint/2010/main" val="2213902235"/>
              </p:ext>
            </p:extLst>
          </p:nvPr>
        </p:nvGraphicFramePr>
        <p:xfrm>
          <a:off x="1568930" y="1267323"/>
          <a:ext cx="8915400" cy="37776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5" name="Google Shape;110;p7">
            <a:extLst>
              <a:ext uri="{FF2B5EF4-FFF2-40B4-BE49-F238E27FC236}">
                <a16:creationId xmlns:a16="http://schemas.microsoft.com/office/drawing/2014/main" id="{7EEAF28D-07FB-6CE8-5A07-5C98D0B6AD7E}"/>
              </a:ext>
            </a:extLst>
          </p:cNvPr>
          <p:cNvPicPr preferRelativeResize="0"/>
          <p:nvPr/>
        </p:nvPicPr>
        <p:blipFill rotWithShape="1">
          <a:blip r:embed="rId7">
            <a:alphaModFix/>
          </a:blip>
          <a:srcRect/>
          <a:stretch/>
        </p:blipFill>
        <p:spPr>
          <a:xfrm>
            <a:off x="4762743" y="4220880"/>
            <a:ext cx="2286025" cy="2129400"/>
          </a:xfrm>
          <a:prstGeom prst="rect">
            <a:avLst/>
          </a:prstGeom>
          <a:noFill/>
          <a:ln>
            <a:noFill/>
          </a:ln>
        </p:spPr>
      </p:pic>
      <p:pic>
        <p:nvPicPr>
          <p:cNvPr id="6" name="Picture 5" descr="A picture containing text&#10;&#10;Description automatically generated">
            <a:extLst>
              <a:ext uri="{FF2B5EF4-FFF2-40B4-BE49-F238E27FC236}">
                <a16:creationId xmlns:a16="http://schemas.microsoft.com/office/drawing/2014/main" id="{2525B992-1998-061B-0B9C-CA08E19CCDA3}"/>
              </a:ext>
            </a:extLst>
          </p:cNvPr>
          <p:cNvPicPr>
            <a:picLocks noChangeAspect="1"/>
          </p:cNvPicPr>
          <p:nvPr/>
        </p:nvPicPr>
        <p:blipFill>
          <a:blip r:embed="rId8"/>
          <a:stretch>
            <a:fillRect/>
          </a:stretch>
        </p:blipFill>
        <p:spPr>
          <a:xfrm>
            <a:off x="7046976" y="5248370"/>
            <a:ext cx="1463040" cy="1107440"/>
          </a:xfrm>
          <a:prstGeom prst="rect">
            <a:avLst/>
          </a:prstGeom>
        </p:spPr>
      </p:pic>
    </p:spTree>
    <p:extLst>
      <p:ext uri="{BB962C8B-B14F-4D97-AF65-F5344CB8AC3E}">
        <p14:creationId xmlns:p14="http://schemas.microsoft.com/office/powerpoint/2010/main" val="2826110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Carrier Vs NAS Delay:</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2592925" y="1205148"/>
            <a:ext cx="8915400" cy="3777622"/>
          </a:xfrm>
        </p:spPr>
        <p:txBody>
          <a:bodyPr/>
          <a:lstStyle/>
          <a:p>
            <a:pPr marL="0" indent="0">
              <a:buNone/>
            </a:pPr>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7" name="Picture 6" descr="Chart, line chart&#10;&#10;Description automatically generated">
            <a:extLst>
              <a:ext uri="{FF2B5EF4-FFF2-40B4-BE49-F238E27FC236}">
                <a16:creationId xmlns:a16="http://schemas.microsoft.com/office/drawing/2014/main" id="{3934E0D1-EF55-16F4-48B7-D76A799F76D8}"/>
              </a:ext>
            </a:extLst>
          </p:cNvPr>
          <p:cNvPicPr>
            <a:picLocks noChangeAspect="1"/>
          </p:cNvPicPr>
          <p:nvPr/>
        </p:nvPicPr>
        <p:blipFill>
          <a:blip r:embed="rId2"/>
          <a:stretch>
            <a:fillRect/>
          </a:stretch>
        </p:blipFill>
        <p:spPr>
          <a:xfrm>
            <a:off x="1172597" y="1527048"/>
            <a:ext cx="7816878" cy="4947153"/>
          </a:xfrm>
          <a:prstGeom prst="rect">
            <a:avLst/>
          </a:prstGeom>
        </p:spPr>
      </p:pic>
      <p:sp>
        <p:nvSpPr>
          <p:cNvPr id="8" name="Content Placeholder 2">
            <a:extLst>
              <a:ext uri="{FF2B5EF4-FFF2-40B4-BE49-F238E27FC236}">
                <a16:creationId xmlns:a16="http://schemas.microsoft.com/office/drawing/2014/main" id="{19EA61AD-937F-6B89-4479-5AEC4AD49742}"/>
              </a:ext>
            </a:extLst>
          </p:cNvPr>
          <p:cNvSpPr txBox="1">
            <a:spLocks/>
          </p:cNvSpPr>
          <p:nvPr/>
        </p:nvSpPr>
        <p:spPr>
          <a:xfrm>
            <a:off x="9009888" y="1511808"/>
            <a:ext cx="3052677" cy="4722082"/>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dirty="0"/>
              <a:t>As NAS-delay and carrier delay contribute more towards the delays in airlines, the averages of the NAS delay and carrier delay per airline carrier is calculated in minutes.</a:t>
            </a:r>
          </a:p>
          <a:p>
            <a:r>
              <a:rPr lang="en-US" dirty="0"/>
              <a:t>The Hawaiian airlines which has the least average delay in both arrival and departure delays has high carrier-delay and spirit airlines has the highest average for the NAS-delay.</a:t>
            </a:r>
          </a:p>
          <a:p>
            <a:endParaRPr lang="en-US" dirty="0"/>
          </a:p>
          <a:p>
            <a:endParaRPr lang="en-US" dirty="0"/>
          </a:p>
          <a:p>
            <a:pPr marL="0" indent="0">
              <a:spcBef>
                <a:spcPts val="0"/>
              </a:spcBef>
              <a:buFont typeface="Wingdings 3" charset="2"/>
              <a:buNone/>
            </a:pPr>
            <a:endParaRPr lang="en-US" sz="1000" b="1" dirty="0">
              <a:solidFill>
                <a:srgbClr val="002060"/>
              </a:solidFill>
            </a:endParaRPr>
          </a:p>
        </p:txBody>
      </p:sp>
    </p:spTree>
    <p:extLst>
      <p:ext uri="{BB962C8B-B14F-4D97-AF65-F5344CB8AC3E}">
        <p14:creationId xmlns:p14="http://schemas.microsoft.com/office/powerpoint/2010/main" val="14591545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Average Arrival Delays Per Carrier:</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2592925" y="1205148"/>
            <a:ext cx="8915400" cy="3777622"/>
          </a:xfrm>
        </p:spPr>
        <p:txBody>
          <a:bodyPr/>
          <a:lstStyle/>
          <a:p>
            <a:pPr marL="0" indent="0">
              <a:buNone/>
            </a:pPr>
            <a:endParaRPr lang="en-US" dirty="0"/>
          </a:p>
          <a:p>
            <a:r>
              <a:rPr lang="en-US" dirty="0">
                <a:sym typeface="Roboto"/>
              </a:rPr>
              <a:t>Hawaiian Airlines has the least average arrival delay of 26.5 minutes for the past 10 years of data when compared to all other airlines.</a:t>
            </a:r>
          </a:p>
          <a:p>
            <a:r>
              <a:rPr lang="en-US" dirty="0">
                <a:sym typeface="Roboto"/>
              </a:rPr>
              <a:t>ExpressJet Airlines has the highest average arrival delay of 61.3 minutes when compared to all other airlines.</a:t>
            </a:r>
          </a:p>
          <a:p>
            <a:r>
              <a:rPr lang="en-US" dirty="0">
                <a:sym typeface="Roboto"/>
              </a:rPr>
              <a:t>Almost all the other airlines excluding the above mentioned airlines have an average arrival delay of approximately 30 minutes.</a:t>
            </a:r>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5" name="Google Shape;119;p8">
            <a:extLst>
              <a:ext uri="{FF2B5EF4-FFF2-40B4-BE49-F238E27FC236}">
                <a16:creationId xmlns:a16="http://schemas.microsoft.com/office/drawing/2014/main" id="{394E1E6E-9BB5-9488-ED0D-25A15516A11E}"/>
              </a:ext>
            </a:extLst>
          </p:cNvPr>
          <p:cNvPicPr preferRelativeResize="0"/>
          <p:nvPr/>
        </p:nvPicPr>
        <p:blipFill rotWithShape="1">
          <a:blip r:embed="rId2">
            <a:alphaModFix/>
          </a:blip>
          <a:srcRect/>
          <a:stretch/>
        </p:blipFill>
        <p:spPr>
          <a:xfrm>
            <a:off x="4110058" y="3566866"/>
            <a:ext cx="4966973" cy="3078901"/>
          </a:xfrm>
          <a:prstGeom prst="rect">
            <a:avLst/>
          </a:prstGeom>
          <a:noFill/>
          <a:ln>
            <a:noFill/>
          </a:ln>
        </p:spPr>
      </p:pic>
    </p:spTree>
    <p:extLst>
      <p:ext uri="{BB962C8B-B14F-4D97-AF65-F5344CB8AC3E}">
        <p14:creationId xmlns:p14="http://schemas.microsoft.com/office/powerpoint/2010/main" val="40990658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Average Departure Delay per Carrier:</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2589212" y="1406487"/>
            <a:ext cx="8915400" cy="3777622"/>
          </a:xfrm>
        </p:spPr>
        <p:txBody>
          <a:bodyPr/>
          <a:lstStyle/>
          <a:p>
            <a:pPr marL="0" indent="0">
              <a:buNone/>
            </a:pPr>
            <a:endParaRPr lang="en-US" dirty="0"/>
          </a:p>
          <a:p>
            <a:r>
              <a:rPr lang="en-US" dirty="0">
                <a:sym typeface="Roboto"/>
              </a:rPr>
              <a:t>Hawaiian Airlines has the least average departure delay of 18.10 minutes.</a:t>
            </a:r>
          </a:p>
          <a:p>
            <a:r>
              <a:rPr lang="en-US" dirty="0">
                <a:sym typeface="Roboto"/>
              </a:rPr>
              <a:t>ExpressJet Airlines has the highest average departure delay of 48.4 minutes for the past 10 years of data.</a:t>
            </a:r>
          </a:p>
          <a:p>
            <a:r>
              <a:rPr lang="en-US" dirty="0">
                <a:sym typeface="Roboto"/>
              </a:rPr>
              <a:t>Almost all the other airlines have an average delay of approximately 20 minutes.</a:t>
            </a:r>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5" name="Google Shape;127;p9">
            <a:extLst>
              <a:ext uri="{FF2B5EF4-FFF2-40B4-BE49-F238E27FC236}">
                <a16:creationId xmlns:a16="http://schemas.microsoft.com/office/drawing/2014/main" id="{A265FE88-064F-8BCB-F096-E9EC8C2D6493}"/>
              </a:ext>
            </a:extLst>
          </p:cNvPr>
          <p:cNvPicPr preferRelativeResize="0"/>
          <p:nvPr/>
        </p:nvPicPr>
        <p:blipFill rotWithShape="1">
          <a:blip r:embed="rId2">
            <a:alphaModFix/>
          </a:blip>
          <a:srcRect/>
          <a:stretch/>
        </p:blipFill>
        <p:spPr>
          <a:xfrm>
            <a:off x="4230477" y="3429000"/>
            <a:ext cx="4387651" cy="3126651"/>
          </a:xfrm>
          <a:prstGeom prst="rect">
            <a:avLst/>
          </a:prstGeom>
          <a:noFill/>
          <a:ln>
            <a:noFill/>
          </a:ln>
        </p:spPr>
      </p:pic>
    </p:spTree>
    <p:extLst>
      <p:ext uri="{BB962C8B-B14F-4D97-AF65-F5344CB8AC3E}">
        <p14:creationId xmlns:p14="http://schemas.microsoft.com/office/powerpoint/2010/main" val="4281207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Mean Departure delay by airport:</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5" name="Picture 4">
            <a:extLst>
              <a:ext uri="{FF2B5EF4-FFF2-40B4-BE49-F238E27FC236}">
                <a16:creationId xmlns:a16="http://schemas.microsoft.com/office/drawing/2014/main" id="{2B1BA5C0-862C-CE16-4ABC-DD4949E91409}"/>
              </a:ext>
            </a:extLst>
          </p:cNvPr>
          <p:cNvPicPr>
            <a:picLocks noChangeAspect="1"/>
          </p:cNvPicPr>
          <p:nvPr/>
        </p:nvPicPr>
        <p:blipFill>
          <a:blip r:embed="rId2"/>
          <a:stretch>
            <a:fillRect/>
          </a:stretch>
        </p:blipFill>
        <p:spPr>
          <a:xfrm>
            <a:off x="317994" y="2133600"/>
            <a:ext cx="6975588" cy="3621369"/>
          </a:xfrm>
          <a:prstGeom prst="rect">
            <a:avLst/>
          </a:prstGeom>
        </p:spPr>
      </p:pic>
      <p:sp>
        <p:nvSpPr>
          <p:cNvPr id="6" name="Google Shape;134;p10">
            <a:extLst>
              <a:ext uri="{FF2B5EF4-FFF2-40B4-BE49-F238E27FC236}">
                <a16:creationId xmlns:a16="http://schemas.microsoft.com/office/drawing/2014/main" id="{CAE51B14-00D1-01CB-C272-AA546382AB8C}"/>
              </a:ext>
            </a:extLst>
          </p:cNvPr>
          <p:cNvSpPr txBox="1">
            <a:spLocks/>
          </p:cNvSpPr>
          <p:nvPr/>
        </p:nvSpPr>
        <p:spPr>
          <a:xfrm>
            <a:off x="7569370" y="2488339"/>
            <a:ext cx="2624242" cy="2503777"/>
          </a:xfrm>
          <a:prstGeom prst="rect">
            <a:avLst/>
          </a:prstGeom>
          <a:noFill/>
          <a:ln>
            <a:noFill/>
          </a:ln>
        </p:spPr>
        <p:txBody>
          <a:bodyPr spcFirstLastPara="1" vert="horz" wrap="square" lIns="91425" tIns="91425" rIns="91425" bIns="91425" rtlCol="0" anchor="t" anchorCtr="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nSpc>
                <a:spcPct val="115000"/>
              </a:lnSpc>
              <a:spcBef>
                <a:spcPts val="0"/>
              </a:spcBef>
              <a:spcAft>
                <a:spcPts val="1200"/>
              </a:spcAft>
              <a:buSzPts val="1800"/>
              <a:buFont typeface="Wingdings 3" charset="2"/>
              <a:buNone/>
            </a:pPr>
            <a:r>
              <a:rPr lang="en-US" sz="1200" dirty="0"/>
              <a:t>The departure delays vary from 46.17 to 72.87 minutes in average. The states with higher arrival delays are North Dakota, South Dakota and Kansas. While states with lower arrival delays are Arizona and Utah.</a:t>
            </a:r>
          </a:p>
        </p:txBody>
      </p:sp>
    </p:spTree>
    <p:extLst>
      <p:ext uri="{BB962C8B-B14F-4D97-AF65-F5344CB8AC3E}">
        <p14:creationId xmlns:p14="http://schemas.microsoft.com/office/powerpoint/2010/main" val="36517169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Mean Arrival delay by airport:</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5" name="Picture 4">
            <a:extLst>
              <a:ext uri="{FF2B5EF4-FFF2-40B4-BE49-F238E27FC236}">
                <a16:creationId xmlns:a16="http://schemas.microsoft.com/office/drawing/2014/main" id="{7C6E6452-385F-8B20-FD1F-7BA6F8F5D15A}"/>
              </a:ext>
            </a:extLst>
          </p:cNvPr>
          <p:cNvPicPr>
            <a:picLocks noChangeAspect="1"/>
          </p:cNvPicPr>
          <p:nvPr/>
        </p:nvPicPr>
        <p:blipFill>
          <a:blip r:embed="rId2"/>
          <a:stretch>
            <a:fillRect/>
          </a:stretch>
        </p:blipFill>
        <p:spPr>
          <a:xfrm>
            <a:off x="375385" y="1552198"/>
            <a:ext cx="6170718" cy="4288794"/>
          </a:xfrm>
          <a:prstGeom prst="rect">
            <a:avLst/>
          </a:prstGeom>
        </p:spPr>
      </p:pic>
      <p:sp>
        <p:nvSpPr>
          <p:cNvPr id="6" name="Google Shape;139;p11">
            <a:extLst>
              <a:ext uri="{FF2B5EF4-FFF2-40B4-BE49-F238E27FC236}">
                <a16:creationId xmlns:a16="http://schemas.microsoft.com/office/drawing/2014/main" id="{C483DE2F-B59C-2017-8BEA-5683851E0282}"/>
              </a:ext>
            </a:extLst>
          </p:cNvPr>
          <p:cNvSpPr txBox="1">
            <a:spLocks/>
          </p:cNvSpPr>
          <p:nvPr/>
        </p:nvSpPr>
        <p:spPr>
          <a:xfrm>
            <a:off x="7302606" y="1512059"/>
            <a:ext cx="2647293" cy="2179155"/>
          </a:xfrm>
          <a:prstGeom prst="rect">
            <a:avLst/>
          </a:prstGeom>
          <a:noFill/>
          <a:ln>
            <a:noFill/>
          </a:ln>
        </p:spPr>
        <p:txBody>
          <a:bodyPr spcFirstLastPara="1" vert="horz" wrap="square" lIns="91425" tIns="91425" rIns="91425" bIns="91425" rtlCol="0" anchor="b" anchorCtr="0">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buSzPts val="3000"/>
            </a:pPr>
            <a:r>
              <a:rPr lang="en-US" sz="1400" dirty="0"/>
              <a:t>The interval of arrival delays is 51.19 to 82.89 minutes in average. So, arrival delays seem to be longer departure ones. And the states with higher arrival delays are West Virginia, Kansas and North Dakota.</a:t>
            </a:r>
          </a:p>
        </p:txBody>
      </p:sp>
    </p:spTree>
    <p:extLst>
      <p:ext uri="{BB962C8B-B14F-4D97-AF65-F5344CB8AC3E}">
        <p14:creationId xmlns:p14="http://schemas.microsoft.com/office/powerpoint/2010/main" val="24242264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Take-off Vs Landing Delays:</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
        <p:nvSpPr>
          <p:cNvPr id="6" name="Google Shape;146;p12">
            <a:extLst>
              <a:ext uri="{FF2B5EF4-FFF2-40B4-BE49-F238E27FC236}">
                <a16:creationId xmlns:a16="http://schemas.microsoft.com/office/drawing/2014/main" id="{F0D3297B-E544-632F-EF8E-34EC7A76B046}"/>
              </a:ext>
            </a:extLst>
          </p:cNvPr>
          <p:cNvSpPr txBox="1"/>
          <p:nvPr/>
        </p:nvSpPr>
        <p:spPr>
          <a:xfrm>
            <a:off x="9486644" y="1611135"/>
            <a:ext cx="2124779" cy="2689937"/>
          </a:xfrm>
          <a:prstGeom prst="rect">
            <a:avLst/>
          </a:prstGeom>
          <a:noFill/>
          <a:ln>
            <a:noFill/>
          </a:ln>
        </p:spPr>
        <p:txBody>
          <a:bodyPr spcFirstLastPara="1" wrap="square" lIns="91425" tIns="91425" rIns="91425" bIns="91425" anchor="t" anchorCtr="0">
            <a:spAutoFit/>
          </a:bodyPr>
          <a:lstStyle/>
          <a:p>
            <a:pPr marL="133350" marR="0" lvl="0" algn="l" rtl="0">
              <a:lnSpc>
                <a:spcPct val="115000"/>
              </a:lnSpc>
              <a:spcBef>
                <a:spcPts val="1200"/>
              </a:spcBef>
              <a:spcAft>
                <a:spcPts val="0"/>
              </a:spcAft>
              <a:buClr>
                <a:schemeClr val="dk1"/>
              </a:buClr>
              <a:buSzPts val="1500"/>
            </a:pPr>
            <a:r>
              <a:rPr lang="en" sz="1400" dirty="0">
                <a:solidFill>
                  <a:schemeClr val="tx1">
                    <a:lumMod val="85000"/>
                    <a:lumOff val="15000"/>
                  </a:schemeClr>
                </a:solidFill>
                <a:latin typeface="+mj-lt"/>
                <a:ea typeface="+mj-ea"/>
                <a:cs typeface="+mj-cs"/>
                <a:sym typeface="Arial"/>
              </a:rPr>
              <a:t>Delays at arrival are generally lower than at departure. This indicates that airlines adjust their flight speed in order to reduce the delays at arrival.</a:t>
            </a:r>
            <a:endParaRPr sz="1400" dirty="0">
              <a:solidFill>
                <a:schemeClr val="tx1">
                  <a:lumMod val="85000"/>
                  <a:lumOff val="15000"/>
                </a:schemeClr>
              </a:solidFill>
              <a:latin typeface="+mj-lt"/>
              <a:ea typeface="+mj-ea"/>
              <a:cs typeface="+mj-cs"/>
              <a:sym typeface="Arial"/>
            </a:endParaRPr>
          </a:p>
          <a:p>
            <a:pPr marL="0" marR="0" lvl="0" indent="0" algn="l" rtl="0">
              <a:lnSpc>
                <a:spcPct val="100000"/>
              </a:lnSpc>
              <a:spcBef>
                <a:spcPts val="1200"/>
              </a:spcBef>
              <a:spcAft>
                <a:spcPts val="0"/>
              </a:spcAft>
              <a:buClr>
                <a:srgbClr val="000000"/>
              </a:buClr>
              <a:buSzPts val="1400"/>
              <a:buFont typeface="Arial"/>
              <a:buNone/>
            </a:pPr>
            <a:endParaRPr sz="1400" b="0" i="0" u="none" strike="noStrike" cap="none" dirty="0">
              <a:solidFill>
                <a:srgbClr val="000000"/>
              </a:solidFill>
              <a:latin typeface="Roboto"/>
              <a:ea typeface="Roboto"/>
              <a:cs typeface="Roboto"/>
              <a:sym typeface="Roboto"/>
            </a:endParaRPr>
          </a:p>
        </p:txBody>
      </p:sp>
      <p:pic>
        <p:nvPicPr>
          <p:cNvPr id="8" name="Picture 7" descr="Background pattern&#10;&#10;Description automatically generated">
            <a:extLst>
              <a:ext uri="{FF2B5EF4-FFF2-40B4-BE49-F238E27FC236}">
                <a16:creationId xmlns:a16="http://schemas.microsoft.com/office/drawing/2014/main" id="{147D303E-D95A-49B0-35A7-0FC627DF51DD}"/>
              </a:ext>
            </a:extLst>
          </p:cNvPr>
          <p:cNvPicPr>
            <a:picLocks noChangeAspect="1"/>
          </p:cNvPicPr>
          <p:nvPr/>
        </p:nvPicPr>
        <p:blipFill>
          <a:blip r:embed="rId2"/>
          <a:stretch>
            <a:fillRect/>
          </a:stretch>
        </p:blipFill>
        <p:spPr>
          <a:xfrm>
            <a:off x="1001302" y="1765140"/>
            <a:ext cx="8592152" cy="4300087"/>
          </a:xfrm>
          <a:prstGeom prst="rect">
            <a:avLst/>
          </a:prstGeom>
        </p:spPr>
      </p:pic>
    </p:spTree>
    <p:extLst>
      <p:ext uri="{BB962C8B-B14F-4D97-AF65-F5344CB8AC3E}">
        <p14:creationId xmlns:p14="http://schemas.microsoft.com/office/powerpoint/2010/main" val="7684658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Count of Airports Visited by Carrier:</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2589212" y="1428521"/>
            <a:ext cx="8915400" cy="3777622"/>
          </a:xfrm>
        </p:spPr>
        <p:txBody>
          <a:bodyPr/>
          <a:lstStyle/>
          <a:p>
            <a:pPr marL="0" indent="0">
              <a:buNone/>
            </a:pPr>
            <a:endParaRPr lang="en-US" dirty="0"/>
          </a:p>
          <a:p>
            <a:r>
              <a:rPr lang="en-US" dirty="0">
                <a:sym typeface="Times New Roman"/>
              </a:rPr>
              <a:t>In total we have 389 different airports in our dataset. Based on that, the graph shows the distribution of flights every airline company took in those airports. </a:t>
            </a:r>
          </a:p>
          <a:p>
            <a:r>
              <a:rPr lang="en-US" dirty="0">
                <a:sym typeface="Times New Roman"/>
              </a:rPr>
              <a:t>From this graph we can notice that SkyWest Airlines, ExpressJet Airlines and Endeavor Air are the three companies with the largest flight numbers within the last 10 years. </a:t>
            </a:r>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Google Shape;154;p13">
            <a:extLst>
              <a:ext uri="{FF2B5EF4-FFF2-40B4-BE49-F238E27FC236}">
                <a16:creationId xmlns:a16="http://schemas.microsoft.com/office/drawing/2014/main" id="{2714B53D-48FC-2A0F-4892-35A3E4B4E956}"/>
              </a:ext>
            </a:extLst>
          </p:cNvPr>
          <p:cNvPicPr preferRelativeResize="0"/>
          <p:nvPr/>
        </p:nvPicPr>
        <p:blipFill rotWithShape="1">
          <a:blip r:embed="rId2">
            <a:alphaModFix/>
          </a:blip>
          <a:srcRect/>
          <a:stretch/>
        </p:blipFill>
        <p:spPr>
          <a:xfrm>
            <a:off x="4366619" y="3972225"/>
            <a:ext cx="5037264" cy="2467836"/>
          </a:xfrm>
          <a:prstGeom prst="rect">
            <a:avLst/>
          </a:prstGeom>
          <a:noFill/>
          <a:ln>
            <a:noFill/>
          </a:ln>
        </p:spPr>
      </p:pic>
    </p:spTree>
    <p:extLst>
      <p:ext uri="{BB962C8B-B14F-4D97-AF65-F5344CB8AC3E}">
        <p14:creationId xmlns:p14="http://schemas.microsoft.com/office/powerpoint/2010/main" val="3877023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Line graph Arrival Vs Departure Delay:</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9145860" y="1788397"/>
            <a:ext cx="2924220" cy="3281205"/>
          </a:xfrm>
        </p:spPr>
        <p:txBody>
          <a:bodyPr/>
          <a:lstStyle/>
          <a:p>
            <a:pPr marL="0" indent="0">
              <a:buNone/>
            </a:pPr>
            <a:endParaRPr lang="en-US" dirty="0"/>
          </a:p>
          <a:p>
            <a:r>
              <a:rPr lang="en-US" dirty="0">
                <a:sym typeface="Times New Roman"/>
              </a:rPr>
              <a:t>Observing the results overall there is a general tendency of having higher average arrival delays than departure delays in most of the cases.</a:t>
            </a:r>
            <a:endParaRPr lang="en-US" dirty="0">
              <a:sym typeface="Roboto"/>
            </a:endParaRPr>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Google Shape;161;p14">
            <a:extLst>
              <a:ext uri="{FF2B5EF4-FFF2-40B4-BE49-F238E27FC236}">
                <a16:creationId xmlns:a16="http://schemas.microsoft.com/office/drawing/2014/main" id="{7FE40950-2324-573E-A012-051DA4CD0B44}"/>
              </a:ext>
            </a:extLst>
          </p:cNvPr>
          <p:cNvPicPr preferRelativeResize="0"/>
          <p:nvPr/>
        </p:nvPicPr>
        <p:blipFill rotWithShape="1">
          <a:blip r:embed="rId2">
            <a:alphaModFix/>
          </a:blip>
          <a:srcRect/>
          <a:stretch/>
        </p:blipFill>
        <p:spPr>
          <a:xfrm>
            <a:off x="1373142" y="1706640"/>
            <a:ext cx="7772718" cy="5151359"/>
          </a:xfrm>
          <a:prstGeom prst="rect">
            <a:avLst/>
          </a:prstGeom>
          <a:noFill/>
          <a:ln>
            <a:noFill/>
          </a:ln>
        </p:spPr>
      </p:pic>
    </p:spTree>
    <p:extLst>
      <p:ext uri="{BB962C8B-B14F-4D97-AF65-F5344CB8AC3E}">
        <p14:creationId xmlns:p14="http://schemas.microsoft.com/office/powerpoint/2010/main" val="3753726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Interactive Data Visualization:</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Picture 5" descr="Table&#10;&#10;Description automatically generated with low confidence">
            <a:extLst>
              <a:ext uri="{FF2B5EF4-FFF2-40B4-BE49-F238E27FC236}">
                <a16:creationId xmlns:a16="http://schemas.microsoft.com/office/drawing/2014/main" id="{D31AFAB6-EFEF-6C28-9BB9-21F008D9907D}"/>
              </a:ext>
            </a:extLst>
          </p:cNvPr>
          <p:cNvPicPr>
            <a:picLocks noChangeAspect="1"/>
          </p:cNvPicPr>
          <p:nvPr/>
        </p:nvPicPr>
        <p:blipFill>
          <a:blip r:embed="rId3"/>
          <a:stretch>
            <a:fillRect/>
          </a:stretch>
        </p:blipFill>
        <p:spPr>
          <a:xfrm>
            <a:off x="1876926" y="1260014"/>
            <a:ext cx="10315074" cy="5597986"/>
          </a:xfrm>
          <a:prstGeom prst="rect">
            <a:avLst/>
          </a:prstGeom>
        </p:spPr>
      </p:pic>
    </p:spTree>
    <p:extLst>
      <p:ext uri="{BB962C8B-B14F-4D97-AF65-F5344CB8AC3E}">
        <p14:creationId xmlns:p14="http://schemas.microsoft.com/office/powerpoint/2010/main" val="1018631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1D224-B398-A942-8434-ED78FD1B981C}"/>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B948FD77-6F38-AD49-9281-D1AC485061C7}"/>
              </a:ext>
            </a:extLst>
          </p:cNvPr>
          <p:cNvSpPr>
            <a:spLocks noGrp="1"/>
          </p:cNvSpPr>
          <p:nvPr>
            <p:ph idx="1"/>
          </p:nvPr>
        </p:nvSpPr>
        <p:spPr>
          <a:xfrm>
            <a:off x="2589212" y="1623804"/>
            <a:ext cx="9029764" cy="4399044"/>
          </a:xfrm>
        </p:spPr>
        <p:txBody>
          <a:bodyPr>
            <a:normAutofit/>
          </a:bodyPr>
          <a:lstStyle/>
          <a:p>
            <a:r>
              <a:rPr lang="en-US" dirty="0"/>
              <a:t>Introduction </a:t>
            </a:r>
          </a:p>
          <a:p>
            <a:r>
              <a:rPr lang="en-US" dirty="0"/>
              <a:t>Project Scope</a:t>
            </a:r>
          </a:p>
          <a:p>
            <a:r>
              <a:rPr lang="en-US" dirty="0"/>
              <a:t>Project Phases</a:t>
            </a:r>
          </a:p>
          <a:p>
            <a:r>
              <a:rPr lang="en-US" dirty="0"/>
              <a:t>Data collection</a:t>
            </a:r>
          </a:p>
          <a:p>
            <a:r>
              <a:rPr lang="en-US" dirty="0"/>
              <a:t>Data Pre-Processing</a:t>
            </a:r>
          </a:p>
          <a:p>
            <a:r>
              <a:rPr lang="en-US" dirty="0"/>
              <a:t>Tableau Analysis Dashboards</a:t>
            </a:r>
          </a:p>
          <a:p>
            <a:r>
              <a:rPr lang="en-US" dirty="0"/>
              <a:t>Website hosting</a:t>
            </a:r>
          </a:p>
          <a:p>
            <a:r>
              <a:rPr lang="en-US" dirty="0"/>
              <a:t>Technical challenges faced</a:t>
            </a:r>
          </a:p>
          <a:p>
            <a:r>
              <a:rPr lang="en-US" dirty="0"/>
              <a:t>Conclusion</a:t>
            </a:r>
          </a:p>
        </p:txBody>
      </p:sp>
      <p:sp>
        <p:nvSpPr>
          <p:cNvPr id="5" name="TextBox 4">
            <a:extLst>
              <a:ext uri="{FF2B5EF4-FFF2-40B4-BE49-F238E27FC236}">
                <a16:creationId xmlns:a16="http://schemas.microsoft.com/office/drawing/2014/main" id="{BDF042EF-BBA2-704B-E7B6-5D3163C61728}"/>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38801505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Interactive Data Visualization:</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Picture 5" descr="Chart, bubble chart&#10;&#10;Description automatically generated">
            <a:extLst>
              <a:ext uri="{FF2B5EF4-FFF2-40B4-BE49-F238E27FC236}">
                <a16:creationId xmlns:a16="http://schemas.microsoft.com/office/drawing/2014/main" id="{683644FD-0F49-BB94-2798-CFC6AA83D5A8}"/>
              </a:ext>
            </a:extLst>
          </p:cNvPr>
          <p:cNvPicPr>
            <a:picLocks noChangeAspect="1"/>
          </p:cNvPicPr>
          <p:nvPr/>
        </p:nvPicPr>
        <p:blipFill>
          <a:blip r:embed="rId3"/>
          <a:stretch>
            <a:fillRect/>
          </a:stretch>
        </p:blipFill>
        <p:spPr>
          <a:xfrm>
            <a:off x="2698229" y="1246998"/>
            <a:ext cx="9493771" cy="5611001"/>
          </a:xfrm>
          <a:prstGeom prst="rect">
            <a:avLst/>
          </a:prstGeom>
        </p:spPr>
      </p:pic>
    </p:spTree>
    <p:extLst>
      <p:ext uri="{BB962C8B-B14F-4D97-AF65-F5344CB8AC3E}">
        <p14:creationId xmlns:p14="http://schemas.microsoft.com/office/powerpoint/2010/main" val="13139687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Interactive Data Visualization:</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Picture 5" descr="Chart, application&#10;&#10;Description automatically generated">
            <a:extLst>
              <a:ext uri="{FF2B5EF4-FFF2-40B4-BE49-F238E27FC236}">
                <a16:creationId xmlns:a16="http://schemas.microsoft.com/office/drawing/2014/main" id="{1A5A2C88-BCE0-A548-19C9-C6AC04060F1F}"/>
              </a:ext>
            </a:extLst>
          </p:cNvPr>
          <p:cNvPicPr>
            <a:picLocks noChangeAspect="1"/>
          </p:cNvPicPr>
          <p:nvPr/>
        </p:nvPicPr>
        <p:blipFill>
          <a:blip r:embed="rId3"/>
          <a:stretch>
            <a:fillRect/>
          </a:stretch>
        </p:blipFill>
        <p:spPr>
          <a:xfrm>
            <a:off x="2589212" y="1174906"/>
            <a:ext cx="9602788" cy="5683093"/>
          </a:xfrm>
          <a:prstGeom prst="rect">
            <a:avLst/>
          </a:prstGeom>
        </p:spPr>
      </p:pic>
    </p:spTree>
    <p:extLst>
      <p:ext uri="{BB962C8B-B14F-4D97-AF65-F5344CB8AC3E}">
        <p14:creationId xmlns:p14="http://schemas.microsoft.com/office/powerpoint/2010/main" val="6805612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Interactive Data Visualization:</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Picture 5" descr="Graphical user interface, chart, application&#10;&#10;Description automatically generated">
            <a:extLst>
              <a:ext uri="{FF2B5EF4-FFF2-40B4-BE49-F238E27FC236}">
                <a16:creationId xmlns:a16="http://schemas.microsoft.com/office/drawing/2014/main" id="{FED35C5E-5492-0779-25EE-C119DB3BB7DF}"/>
              </a:ext>
            </a:extLst>
          </p:cNvPr>
          <p:cNvPicPr>
            <a:picLocks noChangeAspect="1"/>
          </p:cNvPicPr>
          <p:nvPr/>
        </p:nvPicPr>
        <p:blipFill>
          <a:blip r:embed="rId3"/>
          <a:stretch>
            <a:fillRect/>
          </a:stretch>
        </p:blipFill>
        <p:spPr>
          <a:xfrm>
            <a:off x="2589212" y="1251285"/>
            <a:ext cx="9602788" cy="5592508"/>
          </a:xfrm>
          <a:prstGeom prst="rect">
            <a:avLst/>
          </a:prstGeom>
        </p:spPr>
      </p:pic>
    </p:spTree>
    <p:extLst>
      <p:ext uri="{BB962C8B-B14F-4D97-AF65-F5344CB8AC3E}">
        <p14:creationId xmlns:p14="http://schemas.microsoft.com/office/powerpoint/2010/main" val="38638817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Website Hosting:</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2589212" y="6378351"/>
            <a:ext cx="8915400" cy="369332"/>
          </a:xfrm>
        </p:spPr>
        <p:txBody>
          <a:bodyPr/>
          <a:lstStyle/>
          <a:p>
            <a:r>
              <a:rPr lang="en-US" dirty="0"/>
              <a:t>GitHub URL: </a:t>
            </a:r>
            <a:r>
              <a:rPr lang="en-US" sz="1400" b="1" i="1" u="sng" dirty="0">
                <a:solidFill>
                  <a:schemeClr val="accent1">
                    <a:lumMod val="60000"/>
                    <a:lumOff val="40000"/>
                  </a:schemeClr>
                </a:solidFill>
              </a:rPr>
              <a:t>https://</a:t>
            </a:r>
            <a:r>
              <a:rPr lang="en-US" sz="1400" b="1" i="1" u="sng" dirty="0" err="1">
                <a:solidFill>
                  <a:schemeClr val="accent1">
                    <a:lumMod val="60000"/>
                    <a:lumOff val="40000"/>
                  </a:schemeClr>
                </a:solidFill>
              </a:rPr>
              <a:t>github.com</a:t>
            </a:r>
            <a:r>
              <a:rPr lang="en-US" sz="1400" b="1" i="1" u="sng" dirty="0">
                <a:solidFill>
                  <a:schemeClr val="accent1">
                    <a:lumMod val="60000"/>
                    <a:lumOff val="40000"/>
                  </a:schemeClr>
                </a:solidFill>
              </a:rPr>
              <a:t>/</a:t>
            </a:r>
            <a:r>
              <a:rPr lang="en-US" sz="1400" b="1" i="1" u="sng" dirty="0" err="1">
                <a:solidFill>
                  <a:schemeClr val="accent1">
                    <a:lumMod val="60000"/>
                    <a:lumOff val="40000"/>
                  </a:schemeClr>
                </a:solidFill>
              </a:rPr>
              <a:t>DeepthiMounica</a:t>
            </a:r>
            <a:r>
              <a:rPr lang="en-US" sz="1400" b="1" i="1" u="sng" dirty="0">
                <a:solidFill>
                  <a:schemeClr val="accent1">
                    <a:lumMod val="60000"/>
                    <a:lumOff val="40000"/>
                  </a:schemeClr>
                </a:solidFill>
              </a:rPr>
              <a:t>/</a:t>
            </a:r>
            <a:r>
              <a:rPr lang="en-US" sz="1400" b="1" i="1" u="sng" dirty="0" err="1">
                <a:solidFill>
                  <a:schemeClr val="accent1">
                    <a:lumMod val="60000"/>
                    <a:lumOff val="40000"/>
                  </a:schemeClr>
                </a:solidFill>
              </a:rPr>
              <a:t>FlightDelayAnalysis</a:t>
            </a:r>
            <a:r>
              <a:rPr lang="en-US" sz="1400" b="1" i="1" u="sng" dirty="0">
                <a:solidFill>
                  <a:schemeClr val="accent1">
                    <a:lumMod val="60000"/>
                    <a:lumOff val="40000"/>
                  </a:schemeClr>
                </a:solidFill>
              </a:rPr>
              <a:t> </a:t>
            </a:r>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Picture 5" descr="Graphical user interface, application&#10;&#10;Description automatically generated">
            <a:extLst>
              <a:ext uri="{FF2B5EF4-FFF2-40B4-BE49-F238E27FC236}">
                <a16:creationId xmlns:a16="http://schemas.microsoft.com/office/drawing/2014/main" id="{56D8DF88-A5D8-F65F-841D-582C0F5621C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52047" y="1264555"/>
            <a:ext cx="9949331" cy="4965495"/>
          </a:xfrm>
          <a:prstGeom prst="rect">
            <a:avLst/>
          </a:prstGeom>
        </p:spPr>
      </p:pic>
    </p:spTree>
    <p:extLst>
      <p:ext uri="{BB962C8B-B14F-4D97-AF65-F5344CB8AC3E}">
        <p14:creationId xmlns:p14="http://schemas.microsoft.com/office/powerpoint/2010/main" val="10178103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UI Project Structure:</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2589212" y="6378351"/>
            <a:ext cx="8915400" cy="369332"/>
          </a:xfrm>
        </p:spPr>
        <p:txBody>
          <a:bodyPr/>
          <a:lstStyle/>
          <a:p>
            <a:r>
              <a:rPr lang="en-US" dirty="0"/>
              <a:t>GitHub URL: </a:t>
            </a:r>
            <a:r>
              <a:rPr lang="en-US" sz="1400" b="1" i="1" u="sng" dirty="0">
                <a:solidFill>
                  <a:schemeClr val="accent1">
                    <a:lumMod val="60000"/>
                    <a:lumOff val="40000"/>
                  </a:schemeClr>
                </a:solidFill>
              </a:rPr>
              <a:t>https://</a:t>
            </a:r>
            <a:r>
              <a:rPr lang="en-US" sz="1400" b="1" i="1" u="sng" dirty="0" err="1">
                <a:solidFill>
                  <a:schemeClr val="accent1">
                    <a:lumMod val="60000"/>
                    <a:lumOff val="40000"/>
                  </a:schemeClr>
                </a:solidFill>
              </a:rPr>
              <a:t>github.com</a:t>
            </a:r>
            <a:r>
              <a:rPr lang="en-US" sz="1400" b="1" i="1" u="sng" dirty="0">
                <a:solidFill>
                  <a:schemeClr val="accent1">
                    <a:lumMod val="60000"/>
                    <a:lumOff val="40000"/>
                  </a:schemeClr>
                </a:solidFill>
              </a:rPr>
              <a:t>/</a:t>
            </a:r>
            <a:r>
              <a:rPr lang="en-US" sz="1400" b="1" i="1" u="sng" dirty="0" err="1">
                <a:solidFill>
                  <a:schemeClr val="accent1">
                    <a:lumMod val="60000"/>
                    <a:lumOff val="40000"/>
                  </a:schemeClr>
                </a:solidFill>
              </a:rPr>
              <a:t>DeepthiMounica</a:t>
            </a:r>
            <a:r>
              <a:rPr lang="en-US" sz="1400" b="1" i="1" u="sng" dirty="0">
                <a:solidFill>
                  <a:schemeClr val="accent1">
                    <a:lumMod val="60000"/>
                    <a:lumOff val="40000"/>
                  </a:schemeClr>
                </a:solidFill>
              </a:rPr>
              <a:t>/</a:t>
            </a:r>
            <a:r>
              <a:rPr lang="en-US" sz="1400" b="1" i="1" u="sng" dirty="0" err="1">
                <a:solidFill>
                  <a:schemeClr val="accent1">
                    <a:lumMod val="60000"/>
                    <a:lumOff val="40000"/>
                  </a:schemeClr>
                </a:solidFill>
              </a:rPr>
              <a:t>FlightDelayAnalysis</a:t>
            </a:r>
            <a:r>
              <a:rPr lang="en-US" sz="1400" b="1" i="1" u="sng" dirty="0">
                <a:solidFill>
                  <a:schemeClr val="accent1">
                    <a:lumMod val="60000"/>
                    <a:lumOff val="40000"/>
                  </a:schemeClr>
                </a:solidFill>
              </a:rPr>
              <a:t> </a:t>
            </a:r>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7" name="Picture 6" descr="Text&#10;&#10;Description automatically generated">
            <a:extLst>
              <a:ext uri="{FF2B5EF4-FFF2-40B4-BE49-F238E27FC236}">
                <a16:creationId xmlns:a16="http://schemas.microsoft.com/office/drawing/2014/main" id="{765314E1-933D-65BB-9819-66435FDDB54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89212" y="1335369"/>
            <a:ext cx="9186510" cy="4898521"/>
          </a:xfrm>
          <a:prstGeom prst="rect">
            <a:avLst/>
          </a:prstGeom>
        </p:spPr>
      </p:pic>
    </p:spTree>
    <p:extLst>
      <p:ext uri="{BB962C8B-B14F-4D97-AF65-F5344CB8AC3E}">
        <p14:creationId xmlns:p14="http://schemas.microsoft.com/office/powerpoint/2010/main" val="26101919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94379-6114-3D42-8E30-62C72DC6FC55}"/>
              </a:ext>
            </a:extLst>
          </p:cNvPr>
          <p:cNvSpPr>
            <a:spLocks noGrp="1"/>
          </p:cNvSpPr>
          <p:nvPr>
            <p:ph type="title"/>
          </p:nvPr>
        </p:nvSpPr>
        <p:spPr/>
        <p:txBody>
          <a:bodyPr/>
          <a:lstStyle/>
          <a:p>
            <a:r>
              <a:rPr lang="en-US" dirty="0"/>
              <a:t>Technical Challenges faced:</a:t>
            </a:r>
          </a:p>
        </p:txBody>
      </p:sp>
      <p:sp>
        <p:nvSpPr>
          <p:cNvPr id="3" name="Content Placeholder 2">
            <a:extLst>
              <a:ext uri="{FF2B5EF4-FFF2-40B4-BE49-F238E27FC236}">
                <a16:creationId xmlns:a16="http://schemas.microsoft.com/office/drawing/2014/main" id="{D77A7042-E67D-A34F-9D7B-824564D903DE}"/>
              </a:ext>
            </a:extLst>
          </p:cNvPr>
          <p:cNvSpPr>
            <a:spLocks noGrp="1"/>
          </p:cNvSpPr>
          <p:nvPr>
            <p:ph idx="1"/>
          </p:nvPr>
        </p:nvSpPr>
        <p:spPr/>
        <p:txBody>
          <a:bodyPr/>
          <a:lstStyle/>
          <a:p>
            <a:pPr lvl="0"/>
            <a:r>
              <a:rPr lang="en-US" dirty="0"/>
              <a:t>Building the multilevel Dashboards in Tableau occupied extended time in stringent deadlines.</a:t>
            </a:r>
          </a:p>
          <a:p>
            <a:pPr lvl="0"/>
            <a:r>
              <a:rPr lang="en-US" dirty="0"/>
              <a:t>Working on website design and embedding dashboards in website are time taking tasks. For coding, testing, and debugging activities.</a:t>
            </a:r>
          </a:p>
          <a:p>
            <a:pPr lvl="0"/>
            <a:r>
              <a:rPr lang="en-US" dirty="0"/>
              <a:t>Installing single node Hadoop cluster in personal laptop and configuring </a:t>
            </a:r>
          </a:p>
        </p:txBody>
      </p:sp>
      <p:sp>
        <p:nvSpPr>
          <p:cNvPr id="4" name="TextBox 3">
            <a:extLst>
              <a:ext uri="{FF2B5EF4-FFF2-40B4-BE49-F238E27FC236}">
                <a16:creationId xmlns:a16="http://schemas.microsoft.com/office/drawing/2014/main" id="{A05CD51D-F27B-2505-2822-DF631CBF242F}"/>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21349948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83D51-284C-204E-B217-0703868EDD5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C2B34EC-632A-A348-A2ED-78EE6FCFF6A5}"/>
              </a:ext>
            </a:extLst>
          </p:cNvPr>
          <p:cNvSpPr>
            <a:spLocks noGrp="1"/>
          </p:cNvSpPr>
          <p:nvPr>
            <p:ph idx="1"/>
          </p:nvPr>
        </p:nvSpPr>
        <p:spPr/>
        <p:txBody>
          <a:bodyPr/>
          <a:lstStyle/>
          <a:p>
            <a:r>
              <a:rPr lang="en-US" dirty="0"/>
              <a:t>Our Analysis on Flight delays as shown in the graphical interactive interface, user can quickly gain the knowledge about expected delays for desired origin and destination airports for Different carriers, there by making the wise choice in selecting carrier that have highest probability to be on time.</a:t>
            </a:r>
          </a:p>
          <a:p>
            <a:r>
              <a:rPr lang="en-US" dirty="0"/>
              <a:t> This analysis is available in UI website and made available in Git repository for hosting website upon project approval.</a:t>
            </a:r>
          </a:p>
          <a:p>
            <a:endParaRPr lang="en-US" dirty="0"/>
          </a:p>
          <a:p>
            <a:endParaRPr lang="en-US" dirty="0"/>
          </a:p>
        </p:txBody>
      </p:sp>
      <p:sp>
        <p:nvSpPr>
          <p:cNvPr id="4" name="TextBox 3">
            <a:extLst>
              <a:ext uri="{FF2B5EF4-FFF2-40B4-BE49-F238E27FC236}">
                <a16:creationId xmlns:a16="http://schemas.microsoft.com/office/drawing/2014/main" id="{7AE1406D-86E5-6CA6-8DF3-1E2FE9F04F4E}"/>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29751422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73" name="Group 72">
            <a:extLst>
              <a:ext uri="{FF2B5EF4-FFF2-40B4-BE49-F238E27FC236}">
                <a16:creationId xmlns:a16="http://schemas.microsoft.com/office/drawing/2014/main" id="{8CD25866-F15D-40A4-AEC5-47C044637A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74" name="Freeform 11">
              <a:extLst>
                <a:ext uri="{FF2B5EF4-FFF2-40B4-BE49-F238E27FC236}">
                  <a16:creationId xmlns:a16="http://schemas.microsoft.com/office/drawing/2014/main" id="{DCB8E995-36E8-40B6-82D4-F52DE2987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75" name="Freeform 12">
              <a:extLst>
                <a:ext uri="{FF2B5EF4-FFF2-40B4-BE49-F238E27FC236}">
                  <a16:creationId xmlns:a16="http://schemas.microsoft.com/office/drawing/2014/main" id="{DF54AEB5-68B5-46AE-B8F0-EEBE5DFED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76" name="Freeform 13">
              <a:extLst>
                <a:ext uri="{FF2B5EF4-FFF2-40B4-BE49-F238E27FC236}">
                  <a16:creationId xmlns:a16="http://schemas.microsoft.com/office/drawing/2014/main" id="{E3F708CB-F094-4EE7-8AD5-A462F1DF8B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77" name="Freeform 14">
              <a:extLst>
                <a:ext uri="{FF2B5EF4-FFF2-40B4-BE49-F238E27FC236}">
                  <a16:creationId xmlns:a16="http://schemas.microsoft.com/office/drawing/2014/main" id="{ECFCFB22-E8B5-4FAC-A354-E7E0CE6F2B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78" name="Freeform 15">
              <a:extLst>
                <a:ext uri="{FF2B5EF4-FFF2-40B4-BE49-F238E27FC236}">
                  <a16:creationId xmlns:a16="http://schemas.microsoft.com/office/drawing/2014/main" id="{ED1DB3B4-A6DC-476F-986E-DF361EE84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79" name="Freeform 16">
              <a:extLst>
                <a:ext uri="{FF2B5EF4-FFF2-40B4-BE49-F238E27FC236}">
                  <a16:creationId xmlns:a16="http://schemas.microsoft.com/office/drawing/2014/main" id="{4EE13DFA-3489-4DE6-9154-34D9CB400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80" name="Freeform 17">
              <a:extLst>
                <a:ext uri="{FF2B5EF4-FFF2-40B4-BE49-F238E27FC236}">
                  <a16:creationId xmlns:a16="http://schemas.microsoft.com/office/drawing/2014/main" id="{5CD12D51-F9A8-4CC9-B9C9-206EAFD8C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81" name="Freeform 18">
              <a:extLst>
                <a:ext uri="{FF2B5EF4-FFF2-40B4-BE49-F238E27FC236}">
                  <a16:creationId xmlns:a16="http://schemas.microsoft.com/office/drawing/2014/main" id="{266B326C-1178-40F9-A265-6067D363B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82" name="Freeform 19">
              <a:extLst>
                <a:ext uri="{FF2B5EF4-FFF2-40B4-BE49-F238E27FC236}">
                  <a16:creationId xmlns:a16="http://schemas.microsoft.com/office/drawing/2014/main" id="{12F3B319-F00B-4755-BC54-95511E21D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83" name="Freeform 20">
              <a:extLst>
                <a:ext uri="{FF2B5EF4-FFF2-40B4-BE49-F238E27FC236}">
                  <a16:creationId xmlns:a16="http://schemas.microsoft.com/office/drawing/2014/main" id="{3079D7BD-8A3F-47F6-8407-D9DA96FF35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84" name="Freeform 21">
              <a:extLst>
                <a:ext uri="{FF2B5EF4-FFF2-40B4-BE49-F238E27FC236}">
                  <a16:creationId xmlns:a16="http://schemas.microsoft.com/office/drawing/2014/main" id="{1F97C31C-8585-43FB-924B-8ADD65123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85" name="Freeform 22">
              <a:extLst>
                <a:ext uri="{FF2B5EF4-FFF2-40B4-BE49-F238E27FC236}">
                  <a16:creationId xmlns:a16="http://schemas.microsoft.com/office/drawing/2014/main" id="{A33E1C89-7E74-49BF-A5D1-9A352ED03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7" name="Group 86">
            <a:extLst>
              <a:ext uri="{FF2B5EF4-FFF2-40B4-BE49-F238E27FC236}">
                <a16:creationId xmlns:a16="http://schemas.microsoft.com/office/drawing/2014/main" id="{0C4A17ED-96AA-44A6-A050-E1A7A1CDD9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88" name="Freeform 27">
              <a:extLst>
                <a:ext uri="{FF2B5EF4-FFF2-40B4-BE49-F238E27FC236}">
                  <a16:creationId xmlns:a16="http://schemas.microsoft.com/office/drawing/2014/main" id="{FBB2A87E-3E24-4A6F-9FD8-0F1436D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89" name="Freeform 28">
              <a:extLst>
                <a:ext uri="{FF2B5EF4-FFF2-40B4-BE49-F238E27FC236}">
                  <a16:creationId xmlns:a16="http://schemas.microsoft.com/office/drawing/2014/main" id="{257F945B-2AA3-4328-BFF5-20DE64011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90" name="Freeform 29">
              <a:extLst>
                <a:ext uri="{FF2B5EF4-FFF2-40B4-BE49-F238E27FC236}">
                  <a16:creationId xmlns:a16="http://schemas.microsoft.com/office/drawing/2014/main" id="{E1A7230F-6A6F-403C-9D83-7176E2852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91" name="Freeform 30">
              <a:extLst>
                <a:ext uri="{FF2B5EF4-FFF2-40B4-BE49-F238E27FC236}">
                  <a16:creationId xmlns:a16="http://schemas.microsoft.com/office/drawing/2014/main" id="{E33E315A-9CB0-460E-A8B7-0A064BBFA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92" name="Freeform 31">
              <a:extLst>
                <a:ext uri="{FF2B5EF4-FFF2-40B4-BE49-F238E27FC236}">
                  <a16:creationId xmlns:a16="http://schemas.microsoft.com/office/drawing/2014/main" id="{22CAAD33-CFAD-4E61-82AE-0C6F83853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93" name="Freeform 32">
              <a:extLst>
                <a:ext uri="{FF2B5EF4-FFF2-40B4-BE49-F238E27FC236}">
                  <a16:creationId xmlns:a16="http://schemas.microsoft.com/office/drawing/2014/main" id="{1A20E13C-2540-4000-A13B-8F781100E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94" name="Freeform 33">
              <a:extLst>
                <a:ext uri="{FF2B5EF4-FFF2-40B4-BE49-F238E27FC236}">
                  <a16:creationId xmlns:a16="http://schemas.microsoft.com/office/drawing/2014/main" id="{51EF0A01-E03D-448B-B12E-D5BFC6D0D2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95" name="Freeform 34">
              <a:extLst>
                <a:ext uri="{FF2B5EF4-FFF2-40B4-BE49-F238E27FC236}">
                  <a16:creationId xmlns:a16="http://schemas.microsoft.com/office/drawing/2014/main" id="{58286A03-168E-477B-8876-2C53E4950D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96" name="Freeform 35">
              <a:extLst>
                <a:ext uri="{FF2B5EF4-FFF2-40B4-BE49-F238E27FC236}">
                  <a16:creationId xmlns:a16="http://schemas.microsoft.com/office/drawing/2014/main" id="{3DFFC705-1899-4E4C-AE76-F85BAF2F6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97" name="Freeform 36">
              <a:extLst>
                <a:ext uri="{FF2B5EF4-FFF2-40B4-BE49-F238E27FC236}">
                  <a16:creationId xmlns:a16="http://schemas.microsoft.com/office/drawing/2014/main" id="{01C9598D-BDF6-4A24-83B6-4DCA4D134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98" name="Freeform 37">
              <a:extLst>
                <a:ext uri="{FF2B5EF4-FFF2-40B4-BE49-F238E27FC236}">
                  <a16:creationId xmlns:a16="http://schemas.microsoft.com/office/drawing/2014/main" id="{950C8213-67CD-4DEF-AA44-8BB31013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99" name="Freeform 38">
              <a:extLst>
                <a:ext uri="{FF2B5EF4-FFF2-40B4-BE49-F238E27FC236}">
                  <a16:creationId xmlns:a16="http://schemas.microsoft.com/office/drawing/2014/main" id="{2016FE1D-E3EB-4CF6-809B-159872CC7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01" name="Rectangle 100">
            <a:extLst>
              <a:ext uri="{FF2B5EF4-FFF2-40B4-BE49-F238E27FC236}">
                <a16:creationId xmlns:a16="http://schemas.microsoft.com/office/drawing/2014/main" id="{CE6C63DC-BAE4-42B6-8FDF-F6467C2D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3" name="Freeform 6">
            <a:extLst>
              <a:ext uri="{FF2B5EF4-FFF2-40B4-BE49-F238E27FC236}">
                <a16:creationId xmlns:a16="http://schemas.microsoft.com/office/drawing/2014/main" id="{5BD23F8E-2E78-4C84-8EFB-FE6C8ACB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105" name="Rectangle 104">
            <a:extLst>
              <a:ext uri="{FF2B5EF4-FFF2-40B4-BE49-F238E27FC236}">
                <a16:creationId xmlns:a16="http://schemas.microsoft.com/office/drawing/2014/main" id="{57ABABA7-0420-4200-9B65-1C1967CE9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A317EBE3-FF86-4DA1-BC9A-331F7F214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grpSp>
        <p:nvGrpSpPr>
          <p:cNvPr id="109" name="Group 108">
            <a:extLst>
              <a:ext uri="{FF2B5EF4-FFF2-40B4-BE49-F238E27FC236}">
                <a16:creationId xmlns:a16="http://schemas.microsoft.com/office/drawing/2014/main" id="{7A03E380-9CD1-4ABA-A763-9F9D252B89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009967" y="0"/>
            <a:ext cx="6176982" cy="6853245"/>
            <a:chOff x="2487613" y="285750"/>
            <a:chExt cx="2428876" cy="5654676"/>
          </a:xfrm>
          <a:solidFill>
            <a:schemeClr val="bg2">
              <a:lumMod val="90000"/>
            </a:schemeClr>
          </a:solidFill>
        </p:grpSpPr>
        <p:sp>
          <p:nvSpPr>
            <p:cNvPr id="110" name="Freeform 11">
              <a:extLst>
                <a:ext uri="{FF2B5EF4-FFF2-40B4-BE49-F238E27FC236}">
                  <a16:creationId xmlns:a16="http://schemas.microsoft.com/office/drawing/2014/main" id="{66E01B84-4C2B-4DE5-90C8-9C4001A75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11" name="Freeform 12">
              <a:extLst>
                <a:ext uri="{FF2B5EF4-FFF2-40B4-BE49-F238E27FC236}">
                  <a16:creationId xmlns:a16="http://schemas.microsoft.com/office/drawing/2014/main" id="{64CE5A7A-D5C5-4FE5-860C-0B5748FDE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12" name="Freeform 13">
              <a:extLst>
                <a:ext uri="{FF2B5EF4-FFF2-40B4-BE49-F238E27FC236}">
                  <a16:creationId xmlns:a16="http://schemas.microsoft.com/office/drawing/2014/main" id="{016A7D2A-6EEA-47B8-A763-7D82E41B3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13" name="Freeform 14">
              <a:extLst>
                <a:ext uri="{FF2B5EF4-FFF2-40B4-BE49-F238E27FC236}">
                  <a16:creationId xmlns:a16="http://schemas.microsoft.com/office/drawing/2014/main" id="{E758F6E7-6DEC-48D0-ACB1-E5E26B13E6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14" name="Freeform 15">
              <a:extLst>
                <a:ext uri="{FF2B5EF4-FFF2-40B4-BE49-F238E27FC236}">
                  <a16:creationId xmlns:a16="http://schemas.microsoft.com/office/drawing/2014/main" id="{B56657FF-C027-42E7-859B-902929B6FA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15" name="Freeform 16">
              <a:extLst>
                <a:ext uri="{FF2B5EF4-FFF2-40B4-BE49-F238E27FC236}">
                  <a16:creationId xmlns:a16="http://schemas.microsoft.com/office/drawing/2014/main" id="{79047F2A-5978-46C6-B3A2-54AAC2136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16" name="Freeform 17">
              <a:extLst>
                <a:ext uri="{FF2B5EF4-FFF2-40B4-BE49-F238E27FC236}">
                  <a16:creationId xmlns:a16="http://schemas.microsoft.com/office/drawing/2014/main" id="{F3BE8FD1-0A72-4640-AC7A-2E057273F8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117" name="Freeform 18">
              <a:extLst>
                <a:ext uri="{FF2B5EF4-FFF2-40B4-BE49-F238E27FC236}">
                  <a16:creationId xmlns:a16="http://schemas.microsoft.com/office/drawing/2014/main" id="{752FC782-A372-4D11-B20D-958955E56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118" name="Freeform 19">
              <a:extLst>
                <a:ext uri="{FF2B5EF4-FFF2-40B4-BE49-F238E27FC236}">
                  <a16:creationId xmlns:a16="http://schemas.microsoft.com/office/drawing/2014/main" id="{AA00B2F1-BEE2-444A-8249-C8E3212CA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4" y="468286"/>
              <a:ext cx="1768475" cy="4262464"/>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119" name="Freeform 20">
              <a:extLst>
                <a:ext uri="{FF2B5EF4-FFF2-40B4-BE49-F238E27FC236}">
                  <a16:creationId xmlns:a16="http://schemas.microsoft.com/office/drawing/2014/main" id="{E7F5747E-514B-4CF7-B6B0-DAD7149097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120" name="Freeform 21">
              <a:extLst>
                <a:ext uri="{FF2B5EF4-FFF2-40B4-BE49-F238E27FC236}">
                  <a16:creationId xmlns:a16="http://schemas.microsoft.com/office/drawing/2014/main" id="{931614BB-1593-40ED-8113-2BD11870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121" name="Freeform 22">
              <a:extLst>
                <a:ext uri="{FF2B5EF4-FFF2-40B4-BE49-F238E27FC236}">
                  <a16:creationId xmlns:a16="http://schemas.microsoft.com/office/drawing/2014/main" id="{2691871F-F15C-4E19-BC9C-78E5748D74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sp>
        <p:nvSpPr>
          <p:cNvPr id="2" name="Title 1">
            <a:extLst>
              <a:ext uri="{FF2B5EF4-FFF2-40B4-BE49-F238E27FC236}">
                <a16:creationId xmlns:a16="http://schemas.microsoft.com/office/drawing/2014/main" id="{B46662C6-09CA-6A4F-835B-38A51B865AFD}"/>
              </a:ext>
            </a:extLst>
          </p:cNvPr>
          <p:cNvSpPr>
            <a:spLocks noGrp="1"/>
          </p:cNvSpPr>
          <p:nvPr>
            <p:ph type="title"/>
          </p:nvPr>
        </p:nvSpPr>
        <p:spPr>
          <a:xfrm>
            <a:off x="1304103" y="1318591"/>
            <a:ext cx="5800929" cy="4220820"/>
          </a:xfrm>
        </p:spPr>
        <p:txBody>
          <a:bodyPr vert="horz" lIns="91440" tIns="45720" rIns="91440" bIns="45720" rtlCol="0" anchor="ctr">
            <a:normAutofit/>
          </a:bodyPr>
          <a:lstStyle/>
          <a:p>
            <a:pPr algn="r"/>
            <a:r>
              <a:rPr lang="en-US" sz="6600" dirty="0">
                <a:solidFill>
                  <a:schemeClr val="tx2">
                    <a:lumMod val="75000"/>
                  </a:schemeClr>
                </a:solidFill>
              </a:rPr>
              <a:t>Open To The Floor:</a:t>
            </a:r>
          </a:p>
        </p:txBody>
      </p:sp>
      <p:sp>
        <p:nvSpPr>
          <p:cNvPr id="3" name="Content Placeholder 2">
            <a:extLst>
              <a:ext uri="{FF2B5EF4-FFF2-40B4-BE49-F238E27FC236}">
                <a16:creationId xmlns:a16="http://schemas.microsoft.com/office/drawing/2014/main" id="{239D9C0B-E57A-C246-B1F3-29EA12244A92}"/>
              </a:ext>
            </a:extLst>
          </p:cNvPr>
          <p:cNvSpPr>
            <a:spLocks noGrp="1"/>
          </p:cNvSpPr>
          <p:nvPr>
            <p:ph idx="1"/>
          </p:nvPr>
        </p:nvSpPr>
        <p:spPr>
          <a:xfrm>
            <a:off x="7855048" y="1871831"/>
            <a:ext cx="3084569" cy="3199806"/>
          </a:xfrm>
        </p:spPr>
        <p:txBody>
          <a:bodyPr vert="horz" lIns="91440" tIns="45720" rIns="91440" bIns="45720" rtlCol="0" anchor="ctr">
            <a:normAutofit/>
          </a:bodyPr>
          <a:lstStyle/>
          <a:p>
            <a:pPr marL="0" indent="0">
              <a:buNone/>
            </a:pPr>
            <a:r>
              <a:rPr lang="en-US" sz="3200" b="1" dirty="0">
                <a:solidFill>
                  <a:schemeClr val="tx2">
                    <a:lumMod val="75000"/>
                  </a:schemeClr>
                </a:solidFill>
              </a:rPr>
              <a:t>Any Queries ?</a:t>
            </a:r>
          </a:p>
        </p:txBody>
      </p:sp>
      <p:cxnSp>
        <p:nvCxnSpPr>
          <p:cNvPr id="123" name="Straight Connector 122">
            <a:extLst>
              <a:ext uri="{FF2B5EF4-FFF2-40B4-BE49-F238E27FC236}">
                <a16:creationId xmlns:a16="http://schemas.microsoft.com/office/drawing/2014/main" id="{34D43EC1-35FA-4FC3-8526-F655CEB09D9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7196" y="1871831"/>
            <a:ext cx="0" cy="3200400"/>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9726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7FA1-63B6-3F44-AF83-7182CA25BE05}"/>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FEAEA9D-F7C2-DC46-AF30-31A51EAD4BF1}"/>
              </a:ext>
            </a:extLst>
          </p:cNvPr>
          <p:cNvSpPr>
            <a:spLocks noGrp="1"/>
          </p:cNvSpPr>
          <p:nvPr>
            <p:ph idx="1"/>
          </p:nvPr>
        </p:nvSpPr>
        <p:spPr/>
        <p:txBody>
          <a:bodyPr/>
          <a:lstStyle/>
          <a:p>
            <a:pPr algn="just"/>
            <a:r>
              <a:rPr lang="en-US" b="1" dirty="0"/>
              <a:t>AIM: </a:t>
            </a:r>
            <a:r>
              <a:rPr lang="en-US" dirty="0"/>
              <a:t>Flight delay analysis to help the future travelers in making wise decision by choosing right carrier and airports.</a:t>
            </a:r>
          </a:p>
          <a:p>
            <a:pPr algn="just"/>
            <a:r>
              <a:rPr lang="en-US" b="1" dirty="0"/>
              <a:t>Background/Purpose:</a:t>
            </a:r>
            <a:r>
              <a:rPr lang="en-US" dirty="0"/>
              <a:t> Time is invaluable in global playing field. Travel delay is becoming metric in defining service quality. In Air travelling customers don’t have the platform/information to decide upon which carrier is best for them based on their diversified priorities. Our project is building a web interface for customers based on the true history of different carrier performance in past 10years. This website providing the graphical interface for different carriers and airports, by that users can avoid the predictable delays in their travel. </a:t>
            </a:r>
          </a:p>
        </p:txBody>
      </p:sp>
      <p:sp>
        <p:nvSpPr>
          <p:cNvPr id="4" name="TextBox 3">
            <a:extLst>
              <a:ext uri="{FF2B5EF4-FFF2-40B4-BE49-F238E27FC236}">
                <a16:creationId xmlns:a16="http://schemas.microsoft.com/office/drawing/2014/main" id="{C8385AE2-F573-9BEE-4247-B0FD30C770C2}"/>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894016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7FA1-63B6-3F44-AF83-7182CA25BE05}"/>
              </a:ext>
            </a:extLst>
          </p:cNvPr>
          <p:cNvSpPr>
            <a:spLocks noGrp="1"/>
          </p:cNvSpPr>
          <p:nvPr>
            <p:ph type="title"/>
          </p:nvPr>
        </p:nvSpPr>
        <p:spPr/>
        <p:txBody>
          <a:bodyPr/>
          <a:lstStyle/>
          <a:p>
            <a:r>
              <a:rPr lang="en-US" dirty="0"/>
              <a:t>Project Scope:</a:t>
            </a:r>
          </a:p>
        </p:txBody>
      </p:sp>
      <p:sp>
        <p:nvSpPr>
          <p:cNvPr id="4" name="TextBox 3">
            <a:extLst>
              <a:ext uri="{FF2B5EF4-FFF2-40B4-BE49-F238E27FC236}">
                <a16:creationId xmlns:a16="http://schemas.microsoft.com/office/drawing/2014/main" id="{C8385AE2-F573-9BEE-4247-B0FD30C770C2}"/>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
        <p:nvSpPr>
          <p:cNvPr id="8" name="Content Placeholder 2">
            <a:extLst>
              <a:ext uri="{FF2B5EF4-FFF2-40B4-BE49-F238E27FC236}">
                <a16:creationId xmlns:a16="http://schemas.microsoft.com/office/drawing/2014/main" id="{8AD71E2C-B9DD-2BFA-A4BE-CC4691477A84}"/>
              </a:ext>
            </a:extLst>
          </p:cNvPr>
          <p:cNvSpPr>
            <a:spLocks noGrp="1"/>
          </p:cNvSpPr>
          <p:nvPr>
            <p:ph idx="1"/>
          </p:nvPr>
        </p:nvSpPr>
        <p:spPr>
          <a:xfrm>
            <a:off x="2427165" y="1623803"/>
            <a:ext cx="9483184" cy="4996916"/>
          </a:xfrm>
        </p:spPr>
        <p:txBody>
          <a:bodyPr>
            <a:normAutofit/>
          </a:bodyPr>
          <a:lstStyle/>
          <a:p>
            <a:r>
              <a:rPr lang="en-US" dirty="0"/>
              <a:t>The scope of our project analysis is confined to the research questions described at the project planning phase. </a:t>
            </a:r>
          </a:p>
          <a:p>
            <a:pPr lvl="1"/>
            <a:r>
              <a:rPr lang="en-US" dirty="0"/>
              <a:t>Gathering the flight delay data from trusted source and preprocessing it.</a:t>
            </a:r>
          </a:p>
          <a:p>
            <a:pPr lvl="1"/>
            <a:r>
              <a:rPr lang="en-US" dirty="0"/>
              <a:t>Running map reduce Jobs to process the data and create the dataset for analytics</a:t>
            </a:r>
          </a:p>
          <a:p>
            <a:pPr lvl="1"/>
            <a:r>
              <a:rPr lang="en-US" dirty="0"/>
              <a:t>Building the Tableau dashboards for graphical representation of analysis</a:t>
            </a:r>
          </a:p>
          <a:p>
            <a:pPr lvl="1"/>
            <a:r>
              <a:rPr lang="en-US" dirty="0"/>
              <a:t>Building a website to provide user interface to interact with the dashboards</a:t>
            </a:r>
          </a:p>
          <a:p>
            <a:pPr lvl="2"/>
            <a:r>
              <a:rPr lang="en-US" dirty="0"/>
              <a:t>Departure Delay Vs Origin Airport; Arrival Delay Vs Origin Airport; Temporal Variability of Delays</a:t>
            </a:r>
          </a:p>
          <a:p>
            <a:pPr lvl="2"/>
            <a:r>
              <a:rPr lang="en-US" dirty="0"/>
              <a:t>Monthly Delay Trends &amp; Reasons ; Carrier Arrival and Departure Delays</a:t>
            </a:r>
          </a:p>
          <a:p>
            <a:pPr lvl="2"/>
            <a:r>
              <a:rPr lang="en-US" dirty="0"/>
              <a:t>Carrier Vs National air system(</a:t>
            </a:r>
            <a:r>
              <a:rPr lang="en-US" dirty="0" err="1"/>
              <a:t>Nas</a:t>
            </a:r>
            <a:r>
              <a:rPr lang="en-US" dirty="0"/>
              <a:t>) Delay</a:t>
            </a:r>
          </a:p>
          <a:p>
            <a:pPr lvl="2"/>
            <a:r>
              <a:rPr lang="en-US" dirty="0"/>
              <a:t>Analyzing the Ripple effect, to determine the Probabilistic prediction of delays for each carrier.</a:t>
            </a:r>
          </a:p>
          <a:p>
            <a:pPr lvl="2"/>
            <a:r>
              <a:rPr lang="en-US" dirty="0"/>
              <a:t>Analyzing the average delay by origin city there by calculating the probability of carrier gets delayed or Probability of carrier to be on-time.</a:t>
            </a:r>
          </a:p>
          <a:p>
            <a:pPr lvl="2"/>
            <a:r>
              <a:rPr lang="en-US" dirty="0"/>
              <a:t>Analyzing the delay based on the Wheels_on_Time in correlation with distance groups and Airtime.</a:t>
            </a:r>
          </a:p>
        </p:txBody>
      </p:sp>
    </p:spTree>
    <p:extLst>
      <p:ext uri="{BB962C8B-B14F-4D97-AF65-F5344CB8AC3E}">
        <p14:creationId xmlns:p14="http://schemas.microsoft.com/office/powerpoint/2010/main" val="1796781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7FA1-63B6-3F44-AF83-7182CA25BE05}"/>
              </a:ext>
            </a:extLst>
          </p:cNvPr>
          <p:cNvSpPr>
            <a:spLocks noGrp="1"/>
          </p:cNvSpPr>
          <p:nvPr>
            <p:ph type="title"/>
          </p:nvPr>
        </p:nvSpPr>
        <p:spPr/>
        <p:txBody>
          <a:bodyPr/>
          <a:lstStyle/>
          <a:p>
            <a:r>
              <a:rPr lang="en-US" dirty="0"/>
              <a:t>Project Phases:</a:t>
            </a:r>
          </a:p>
        </p:txBody>
      </p:sp>
      <p:sp>
        <p:nvSpPr>
          <p:cNvPr id="4" name="TextBox 3">
            <a:extLst>
              <a:ext uri="{FF2B5EF4-FFF2-40B4-BE49-F238E27FC236}">
                <a16:creationId xmlns:a16="http://schemas.microsoft.com/office/drawing/2014/main" id="{C8385AE2-F573-9BEE-4247-B0FD30C770C2}"/>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graphicFrame>
        <p:nvGraphicFramePr>
          <p:cNvPr id="3" name="Diagram 2">
            <a:extLst>
              <a:ext uri="{FF2B5EF4-FFF2-40B4-BE49-F238E27FC236}">
                <a16:creationId xmlns:a16="http://schemas.microsoft.com/office/drawing/2014/main" id="{09D6E756-DE3E-B0B3-99DF-C4BFD3E34C9F}"/>
              </a:ext>
            </a:extLst>
          </p:cNvPr>
          <p:cNvGraphicFramePr/>
          <p:nvPr>
            <p:extLst>
              <p:ext uri="{D42A27DB-BD31-4B8C-83A1-F6EECF244321}">
                <p14:modId xmlns:p14="http://schemas.microsoft.com/office/powerpoint/2010/main" val="1886348170"/>
              </p:ext>
            </p:extLst>
          </p:nvPr>
        </p:nvGraphicFramePr>
        <p:xfrm>
          <a:off x="1503627" y="1446836"/>
          <a:ext cx="10406722" cy="54111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43055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A27E1-FADC-184F-AF97-03789B301200}"/>
              </a:ext>
            </a:extLst>
          </p:cNvPr>
          <p:cNvSpPr>
            <a:spLocks noGrp="1"/>
          </p:cNvSpPr>
          <p:nvPr>
            <p:ph type="title"/>
          </p:nvPr>
        </p:nvSpPr>
        <p:spPr/>
        <p:txBody>
          <a:bodyPr/>
          <a:lstStyle/>
          <a:p>
            <a:r>
              <a:rPr lang="en-US" dirty="0"/>
              <a:t>Data Collection: </a:t>
            </a:r>
          </a:p>
        </p:txBody>
      </p:sp>
      <p:sp>
        <p:nvSpPr>
          <p:cNvPr id="3" name="Content Placeholder 2">
            <a:extLst>
              <a:ext uri="{FF2B5EF4-FFF2-40B4-BE49-F238E27FC236}">
                <a16:creationId xmlns:a16="http://schemas.microsoft.com/office/drawing/2014/main" id="{C714E783-3814-514F-AAD0-7781C4A63A6F}"/>
              </a:ext>
            </a:extLst>
          </p:cNvPr>
          <p:cNvSpPr>
            <a:spLocks noGrp="1"/>
          </p:cNvSpPr>
          <p:nvPr>
            <p:ph idx="1"/>
          </p:nvPr>
        </p:nvSpPr>
        <p:spPr/>
        <p:txBody>
          <a:bodyPr/>
          <a:lstStyle/>
          <a:p>
            <a:pPr algn="just"/>
            <a:r>
              <a:rPr lang="en-US" dirty="0"/>
              <a:t>Data is the backbone of Analytics; we should choose the trusted sources to collect data before to start working on project.</a:t>
            </a:r>
          </a:p>
          <a:p>
            <a:pPr algn="just"/>
            <a:r>
              <a:rPr lang="en-US" dirty="0"/>
              <a:t>To collect the Flight Delay data, we have relied on the government website </a:t>
            </a:r>
            <a:r>
              <a:rPr lang="en-US" dirty="0">
                <a:hlinkClick r:id="rId2"/>
              </a:rPr>
              <a:t>https://www.transtats.bts.gov/OT_Delay/OT_DelayCause1.asp?20=E</a:t>
            </a:r>
            <a:endParaRPr lang="en-US" dirty="0"/>
          </a:p>
          <a:p>
            <a:pPr algn="just"/>
            <a:r>
              <a:rPr lang="en-US" dirty="0"/>
              <a:t>This data consists of domestic US flights reported to the United States Bureau of Transportation Statistics</a:t>
            </a:r>
          </a:p>
          <a:p>
            <a:pPr algn="just"/>
            <a:r>
              <a:rPr lang="en-US" dirty="0"/>
              <a:t>We have downloaded last 10 years of data starting from 2010 to 2020</a:t>
            </a:r>
          </a:p>
          <a:p>
            <a:pPr algn="just"/>
            <a:r>
              <a:rPr lang="en-US" dirty="0">
                <a:sym typeface="Roboto"/>
              </a:rPr>
              <a:t>This is a huge dataset with 11,221,080 rows and 52 columns.</a:t>
            </a:r>
          </a:p>
          <a:p>
            <a:pPr algn="just"/>
            <a:r>
              <a:rPr lang="en-US" dirty="0">
                <a:sym typeface="Roboto"/>
              </a:rPr>
              <a:t>Filling factor almost 100%.</a:t>
            </a:r>
          </a:p>
          <a:p>
            <a:pPr algn="just"/>
            <a:endParaRPr lang="en-US" dirty="0">
              <a:solidFill>
                <a:schemeClr val="dk1"/>
              </a:solidFill>
              <a:latin typeface="Roboto"/>
              <a:ea typeface="Roboto"/>
              <a:cs typeface="Roboto"/>
              <a:sym typeface="Roboto"/>
            </a:endParaRPr>
          </a:p>
          <a:p>
            <a:pPr algn="just"/>
            <a:endParaRPr lang="en-US" dirty="0"/>
          </a:p>
          <a:p>
            <a:pPr algn="just"/>
            <a:endParaRPr lang="en-US" dirty="0"/>
          </a:p>
          <a:p>
            <a:pPr algn="just"/>
            <a:endParaRPr lang="en-US" dirty="0"/>
          </a:p>
        </p:txBody>
      </p:sp>
      <p:sp>
        <p:nvSpPr>
          <p:cNvPr id="4" name="TextBox 3">
            <a:extLst>
              <a:ext uri="{FF2B5EF4-FFF2-40B4-BE49-F238E27FC236}">
                <a16:creationId xmlns:a16="http://schemas.microsoft.com/office/drawing/2014/main" id="{4F975F8D-DD1F-E3D1-37FD-AABAE1EB7902}"/>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908561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7FA1-63B6-3F44-AF83-7182CA25BE05}"/>
              </a:ext>
            </a:extLst>
          </p:cNvPr>
          <p:cNvSpPr>
            <a:spLocks noGrp="1"/>
          </p:cNvSpPr>
          <p:nvPr>
            <p:ph type="title"/>
          </p:nvPr>
        </p:nvSpPr>
        <p:spPr/>
        <p:txBody>
          <a:bodyPr/>
          <a:lstStyle/>
          <a:p>
            <a:r>
              <a:rPr lang="en-US" dirty="0"/>
              <a:t>Dataset Overview:</a:t>
            </a:r>
          </a:p>
        </p:txBody>
      </p:sp>
      <p:sp>
        <p:nvSpPr>
          <p:cNvPr id="4" name="TextBox 3">
            <a:extLst>
              <a:ext uri="{FF2B5EF4-FFF2-40B4-BE49-F238E27FC236}">
                <a16:creationId xmlns:a16="http://schemas.microsoft.com/office/drawing/2014/main" id="{C8385AE2-F573-9BEE-4247-B0FD30C770C2}"/>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graphicFrame>
        <p:nvGraphicFramePr>
          <p:cNvPr id="5" name="Diagram 42">
            <a:extLst>
              <a:ext uri="{FF2B5EF4-FFF2-40B4-BE49-F238E27FC236}">
                <a16:creationId xmlns:a16="http://schemas.microsoft.com/office/drawing/2014/main" id="{033DD184-36B5-487B-3EA0-78620203DBDA}"/>
              </a:ext>
            </a:extLst>
          </p:cNvPr>
          <p:cNvGraphicFramePr>
            <a:graphicFrameLocks noGrp="1"/>
          </p:cNvGraphicFramePr>
          <p:nvPr>
            <p:ph idx="1"/>
            <p:extLst>
              <p:ext uri="{D42A27DB-BD31-4B8C-83A1-F6EECF244321}">
                <p14:modId xmlns:p14="http://schemas.microsoft.com/office/powerpoint/2010/main" val="3221073537"/>
              </p:ext>
            </p:extLst>
          </p:nvPr>
        </p:nvGraphicFramePr>
        <p:xfrm>
          <a:off x="2052332" y="1573714"/>
          <a:ext cx="8561653" cy="48270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Graphic 1160" descr="Travel with solid fill">
            <a:extLst>
              <a:ext uri="{FF2B5EF4-FFF2-40B4-BE49-F238E27FC236}">
                <a16:creationId xmlns:a16="http://schemas.microsoft.com/office/drawing/2014/main" id="{3E0FFFB8-CDF0-4DA7-2185-2F774AB709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25789" y="1738889"/>
            <a:ext cx="495301" cy="495301"/>
          </a:xfrm>
          <a:prstGeom prst="rect">
            <a:avLst/>
          </a:prstGeom>
        </p:spPr>
      </p:pic>
      <p:pic>
        <p:nvPicPr>
          <p:cNvPr id="7" name="Graphic 1159" descr="Earth globe: Americas with solid fill">
            <a:extLst>
              <a:ext uri="{FF2B5EF4-FFF2-40B4-BE49-F238E27FC236}">
                <a16:creationId xmlns:a16="http://schemas.microsoft.com/office/drawing/2014/main" id="{046E0AF1-91F4-5CC2-4F85-108B25B65C6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443672" y="2688828"/>
            <a:ext cx="447674" cy="461282"/>
          </a:xfrm>
          <a:prstGeom prst="rect">
            <a:avLst/>
          </a:prstGeom>
        </p:spPr>
      </p:pic>
      <p:pic>
        <p:nvPicPr>
          <p:cNvPr id="8" name="Graphic 1134" descr="Route (Two Pins With A Path) outline">
            <a:extLst>
              <a:ext uri="{FF2B5EF4-FFF2-40B4-BE49-F238E27FC236}">
                <a16:creationId xmlns:a16="http://schemas.microsoft.com/office/drawing/2014/main" id="{BD1A7AC6-FC6F-1568-5DA0-0D79AFA3792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682422" y="3734680"/>
            <a:ext cx="448837" cy="448837"/>
          </a:xfrm>
          <a:prstGeom prst="rect">
            <a:avLst/>
          </a:prstGeom>
        </p:spPr>
      </p:pic>
      <p:pic>
        <p:nvPicPr>
          <p:cNvPr id="9" name="Graphic 1140" descr="Landing outline">
            <a:extLst>
              <a:ext uri="{FF2B5EF4-FFF2-40B4-BE49-F238E27FC236}">
                <a16:creationId xmlns:a16="http://schemas.microsoft.com/office/drawing/2014/main" id="{B76C83A2-E019-BFB3-8CA1-4091012419C5}"/>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6494618" y="4878937"/>
            <a:ext cx="393081" cy="393081"/>
          </a:xfrm>
          <a:prstGeom prst="rect">
            <a:avLst/>
          </a:prstGeom>
        </p:spPr>
      </p:pic>
      <p:pic>
        <p:nvPicPr>
          <p:cNvPr id="10" name="Graphic 871" descr="Take Off outline">
            <a:extLst>
              <a:ext uri="{FF2B5EF4-FFF2-40B4-BE49-F238E27FC236}">
                <a16:creationId xmlns:a16="http://schemas.microsoft.com/office/drawing/2014/main" id="{615F757D-5FBD-CBBF-ED3D-74F6839F6CEF}"/>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842466" y="5747257"/>
            <a:ext cx="413990" cy="407021"/>
          </a:xfrm>
          <a:prstGeom prst="rect">
            <a:avLst/>
          </a:prstGeom>
        </p:spPr>
      </p:pic>
      <p:sp>
        <p:nvSpPr>
          <p:cNvPr id="11" name="TextBox 10">
            <a:extLst>
              <a:ext uri="{FF2B5EF4-FFF2-40B4-BE49-F238E27FC236}">
                <a16:creationId xmlns:a16="http://schemas.microsoft.com/office/drawing/2014/main" id="{1D86BB77-2ABE-E4B6-45E5-9F7F4B9B5B8A}"/>
              </a:ext>
            </a:extLst>
          </p:cNvPr>
          <p:cNvSpPr txBox="1"/>
          <p:nvPr/>
        </p:nvSpPr>
        <p:spPr>
          <a:xfrm>
            <a:off x="2949209" y="3607307"/>
            <a:ext cx="1409229" cy="877163"/>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ctr"/>
            <a:r>
              <a:rPr lang="en-US" sz="1050" b="1" u="sng" dirty="0">
                <a:solidFill>
                  <a:schemeClr val="tx1"/>
                </a:solidFill>
                <a:latin typeface="Times New Roman"/>
                <a:cs typeface="Times New Roman"/>
              </a:rPr>
              <a:t>BTS</a:t>
            </a:r>
          </a:p>
          <a:p>
            <a:pPr algn="ctr"/>
            <a:r>
              <a:rPr lang="en-US" sz="1050" b="1" dirty="0">
                <a:solidFill>
                  <a:schemeClr val="tx1"/>
                </a:solidFill>
                <a:latin typeface="Times New Roman"/>
                <a:ea typeface="+mn-lt"/>
                <a:cs typeface="Times New Roman"/>
              </a:rPr>
              <a:t>The Bureau of Transportation Statistics </a:t>
            </a:r>
            <a:endParaRPr lang="en-US" sz="1050" b="1" dirty="0">
              <a:solidFill>
                <a:schemeClr val="tx1"/>
              </a:solidFill>
              <a:latin typeface="Times New Roman"/>
              <a:cs typeface="Times New Roman"/>
            </a:endParaRPr>
          </a:p>
          <a:p>
            <a:pPr algn="ctr"/>
            <a:endParaRPr lang="en-US" sz="1050" dirty="0">
              <a:latin typeface="Times New Roman"/>
              <a:cs typeface="Times New Roman"/>
            </a:endParaRPr>
          </a:p>
        </p:txBody>
      </p:sp>
    </p:spTree>
    <p:extLst>
      <p:ext uri="{BB962C8B-B14F-4D97-AF65-F5344CB8AC3E}">
        <p14:creationId xmlns:p14="http://schemas.microsoft.com/office/powerpoint/2010/main" val="2949832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04BF4-4030-3248-9CD2-B43F7D96DA9F}"/>
              </a:ext>
            </a:extLst>
          </p:cNvPr>
          <p:cNvSpPr>
            <a:spLocks noGrp="1"/>
          </p:cNvSpPr>
          <p:nvPr>
            <p:ph type="title"/>
          </p:nvPr>
        </p:nvSpPr>
        <p:spPr/>
        <p:txBody>
          <a:bodyPr/>
          <a:lstStyle/>
          <a:p>
            <a:r>
              <a:rPr lang="en-US" dirty="0"/>
              <a:t>Data Pre-Processing:</a:t>
            </a:r>
          </a:p>
        </p:txBody>
      </p:sp>
      <p:sp>
        <p:nvSpPr>
          <p:cNvPr id="3" name="Content Placeholder 2">
            <a:extLst>
              <a:ext uri="{FF2B5EF4-FFF2-40B4-BE49-F238E27FC236}">
                <a16:creationId xmlns:a16="http://schemas.microsoft.com/office/drawing/2014/main" id="{8438C634-0485-5F42-94BC-DAD94942CC4B}"/>
              </a:ext>
            </a:extLst>
          </p:cNvPr>
          <p:cNvSpPr>
            <a:spLocks noGrp="1"/>
          </p:cNvSpPr>
          <p:nvPr>
            <p:ph idx="1"/>
          </p:nvPr>
        </p:nvSpPr>
        <p:spPr>
          <a:xfrm>
            <a:off x="2589212" y="2133600"/>
            <a:ext cx="8915400" cy="450574"/>
          </a:xfrm>
        </p:spPr>
        <p:txBody>
          <a:bodyPr>
            <a:noAutofit/>
          </a:bodyPr>
          <a:lstStyle/>
          <a:p>
            <a:r>
              <a:rPr lang="en-US" dirty="0"/>
              <a:t>Dataset cleaning carried out by using python code</a:t>
            </a:r>
          </a:p>
          <a:p>
            <a:r>
              <a:rPr lang="en-US" dirty="0"/>
              <a:t>Dropping the rows with missing values</a:t>
            </a:r>
          </a:p>
          <a:p>
            <a:r>
              <a:rPr lang="en-US" dirty="0"/>
              <a:t>Dropping the unwanted columns from dataset</a:t>
            </a:r>
          </a:p>
          <a:p>
            <a:r>
              <a:rPr lang="en-US" dirty="0"/>
              <a:t>Running the Hadoop Map reduce jobs to preprocess the data</a:t>
            </a:r>
          </a:p>
          <a:p>
            <a:r>
              <a:rPr lang="en-US" dirty="0"/>
              <a:t>Creating the final version of cleaned dataset for all the years </a:t>
            </a:r>
          </a:p>
          <a:p>
            <a:endParaRPr lang="en-US" dirty="0"/>
          </a:p>
          <a:p>
            <a:endParaRPr lang="en-US" dirty="0"/>
          </a:p>
          <a:p>
            <a:endParaRPr lang="en-US" dirty="0"/>
          </a:p>
          <a:p>
            <a:pPr marL="0" indent="0">
              <a:spcBef>
                <a:spcPts val="0"/>
              </a:spcBef>
              <a:buNone/>
            </a:pPr>
            <a:endParaRPr lang="en-US" sz="1000" b="1" dirty="0">
              <a:solidFill>
                <a:srgbClr val="002060"/>
              </a:solidFill>
            </a:endParaRPr>
          </a:p>
        </p:txBody>
      </p:sp>
      <p:sp>
        <p:nvSpPr>
          <p:cNvPr id="6" name="TextBox 5">
            <a:extLst>
              <a:ext uri="{FF2B5EF4-FFF2-40B4-BE49-F238E27FC236}">
                <a16:creationId xmlns:a16="http://schemas.microsoft.com/office/drawing/2014/main" id="{B8C8F29A-A4E7-953B-EE53-CBEEC10994EC}"/>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18385504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Monthly Delay Trends:</a:t>
            </a:r>
          </a:p>
        </p:txBody>
      </p:sp>
      <p:graphicFrame>
        <p:nvGraphicFramePr>
          <p:cNvPr id="9" name="Content Placeholder 2">
            <a:extLst>
              <a:ext uri="{FF2B5EF4-FFF2-40B4-BE49-F238E27FC236}">
                <a16:creationId xmlns:a16="http://schemas.microsoft.com/office/drawing/2014/main" id="{331F1AE9-E0CD-B6FA-7E78-E20A7361C044}"/>
              </a:ext>
            </a:extLst>
          </p:cNvPr>
          <p:cNvGraphicFramePr>
            <a:graphicFrameLocks noGrp="1"/>
          </p:cNvGraphicFramePr>
          <p:nvPr>
            <p:ph idx="1"/>
          </p:nvPr>
        </p:nvGraphicFramePr>
        <p:xfrm>
          <a:off x="2589212" y="1274285"/>
          <a:ext cx="9602788" cy="37776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Google Shape;102;p6">
            <a:extLst>
              <a:ext uri="{FF2B5EF4-FFF2-40B4-BE49-F238E27FC236}">
                <a16:creationId xmlns:a16="http://schemas.microsoft.com/office/drawing/2014/main" id="{1D90AD8D-10B7-F389-4E37-9BB5B4833028}"/>
              </a:ext>
            </a:extLst>
          </p:cNvPr>
          <p:cNvPicPr preferRelativeResize="0"/>
          <p:nvPr/>
        </p:nvPicPr>
        <p:blipFill rotWithShape="1">
          <a:blip r:embed="rId7">
            <a:alphaModFix/>
          </a:blip>
          <a:srcRect/>
          <a:stretch/>
        </p:blipFill>
        <p:spPr>
          <a:xfrm>
            <a:off x="832963" y="3690889"/>
            <a:ext cx="3910101" cy="3078900"/>
          </a:xfrm>
          <a:prstGeom prst="rect">
            <a:avLst/>
          </a:prstGeom>
          <a:noFill/>
          <a:ln>
            <a:noFill/>
          </a:ln>
        </p:spPr>
      </p:pic>
      <p:sp>
        <p:nvSpPr>
          <p:cNvPr id="7" name="Google Shape;103;p6">
            <a:extLst>
              <a:ext uri="{FF2B5EF4-FFF2-40B4-BE49-F238E27FC236}">
                <a16:creationId xmlns:a16="http://schemas.microsoft.com/office/drawing/2014/main" id="{2C53F9D4-AD0A-82F2-3EE9-8CC5B06D8A64}"/>
              </a:ext>
            </a:extLst>
          </p:cNvPr>
          <p:cNvSpPr txBox="1"/>
          <p:nvPr/>
        </p:nvSpPr>
        <p:spPr>
          <a:xfrm>
            <a:off x="6920321" y="2022452"/>
            <a:ext cx="4180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chemeClr val="dk1"/>
              </a:buClr>
              <a:buSzPts val="1400"/>
              <a:buFont typeface="Roboto"/>
              <a:buChar char="❏"/>
            </a:pPr>
            <a:endParaRPr sz="1400" b="0" i="0" u="none" strike="noStrike" cap="none" dirty="0">
              <a:solidFill>
                <a:schemeClr val="dk1"/>
              </a:solidFill>
              <a:latin typeface="Roboto"/>
              <a:ea typeface="Roboto"/>
              <a:cs typeface="Roboto"/>
              <a:sym typeface="Roboto"/>
            </a:endParaRPr>
          </a:p>
        </p:txBody>
      </p:sp>
    </p:spTree>
    <p:extLst>
      <p:ext uri="{BB962C8B-B14F-4D97-AF65-F5344CB8AC3E}">
        <p14:creationId xmlns:p14="http://schemas.microsoft.com/office/powerpoint/2010/main" val="2953159634"/>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4633</TotalTime>
  <Words>2158</Words>
  <Application>Microsoft Macintosh PowerPoint</Application>
  <PresentationFormat>Widescreen</PresentationFormat>
  <Paragraphs>244</Paragraphs>
  <Slides>27</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Calibri</vt:lpstr>
      <vt:lpstr>Calibri Light</vt:lpstr>
      <vt:lpstr>Century Gothic</vt:lpstr>
      <vt:lpstr>Roboto</vt:lpstr>
      <vt:lpstr>Times New Roman</vt:lpstr>
      <vt:lpstr>Wingdings 3</vt:lpstr>
      <vt:lpstr>Wisp</vt:lpstr>
      <vt:lpstr>Flight Delay Analysis</vt:lpstr>
      <vt:lpstr>Agenda:</vt:lpstr>
      <vt:lpstr>Introduction:</vt:lpstr>
      <vt:lpstr>Project Scope:</vt:lpstr>
      <vt:lpstr>Project Phases:</vt:lpstr>
      <vt:lpstr>Data Collection: </vt:lpstr>
      <vt:lpstr>Dataset Overview:</vt:lpstr>
      <vt:lpstr>Data Pre-Processing:</vt:lpstr>
      <vt:lpstr>Monthly Delay Trends:</vt:lpstr>
      <vt:lpstr>Flight Delay Reasons:</vt:lpstr>
      <vt:lpstr>Carrier Vs NAS Delay:</vt:lpstr>
      <vt:lpstr>Average Arrival Delays Per Carrier:</vt:lpstr>
      <vt:lpstr>Average Departure Delay per Carrier:</vt:lpstr>
      <vt:lpstr>Mean Departure delay by airport:</vt:lpstr>
      <vt:lpstr>Mean Arrival delay by airport:</vt:lpstr>
      <vt:lpstr>Take-off Vs Landing Delays:</vt:lpstr>
      <vt:lpstr>Count of Airports Visited by Carrier:</vt:lpstr>
      <vt:lpstr>Line graph Arrival Vs Departure Delay:</vt:lpstr>
      <vt:lpstr>Interactive Data Visualization:</vt:lpstr>
      <vt:lpstr>Interactive Data Visualization:</vt:lpstr>
      <vt:lpstr>Interactive Data Visualization:</vt:lpstr>
      <vt:lpstr>Interactive Data Visualization:</vt:lpstr>
      <vt:lpstr>Website Hosting:</vt:lpstr>
      <vt:lpstr>UI Project Structure:</vt:lpstr>
      <vt:lpstr>Technical Challenges faced:</vt:lpstr>
      <vt:lpstr>Conclusion:</vt:lpstr>
      <vt:lpstr>Open To The Floor: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Anjaneya chowdary kamepalli</dc:creator>
  <cp:lastModifiedBy>Anjaneya chowdary kamepalli</cp:lastModifiedBy>
  <cp:revision>68</cp:revision>
  <dcterms:created xsi:type="dcterms:W3CDTF">2021-05-03T01:29:55Z</dcterms:created>
  <dcterms:modified xsi:type="dcterms:W3CDTF">2022-05-06T19:32:18Z</dcterms:modified>
</cp:coreProperties>
</file>

<file path=docProps/thumbnail.jpeg>
</file>